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4"/>
  </p:notesMasterIdLst>
  <p:sldIdLst>
    <p:sldId id="256" r:id="rId2"/>
    <p:sldId id="267" r:id="rId3"/>
    <p:sldId id="257" r:id="rId4"/>
    <p:sldId id="268" r:id="rId5"/>
    <p:sldId id="258" r:id="rId6"/>
    <p:sldId id="259" r:id="rId7"/>
    <p:sldId id="260" r:id="rId8"/>
    <p:sldId id="262" r:id="rId9"/>
    <p:sldId id="265" r:id="rId10"/>
    <p:sldId id="263" r:id="rId11"/>
    <p:sldId id="266" r:id="rId12"/>
    <p:sldId id="269"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00FF"/>
    <a:srgbClr val="0066FF"/>
    <a:srgbClr val="FF0000"/>
    <a:srgbClr val="CC00CC"/>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723" autoAdjust="0"/>
  </p:normalViewPr>
  <p:slideViewPr>
    <p:cSldViewPr>
      <p:cViewPr varScale="1">
        <p:scale>
          <a:sx n="85" d="100"/>
          <a:sy n="85" d="100"/>
        </p:scale>
        <p:origin x="-112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133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39D69600-97B9-431F-A6B6-E7F7A75F9AE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7A51D3-AD73-4B22-88D3-A3F5E42D7C41}" type="slidenum">
              <a:rPr lang="en-US"/>
              <a:pPr/>
              <a:t>1</a:t>
            </a:fld>
            <a:endParaRPr lang="en-US"/>
          </a:p>
        </p:txBody>
      </p:sp>
      <p:sp>
        <p:nvSpPr>
          <p:cNvPr id="14338" name="Rectangle 2"/>
          <p:cNvSpPr>
            <a:spLocks noRo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A5A415-78A5-4F59-9300-985434BDE779}" type="slidenum">
              <a:rPr lang="en-US"/>
              <a:pPr/>
              <a:t>10</a:t>
            </a:fld>
            <a:endParaRPr lang="en-US"/>
          </a:p>
        </p:txBody>
      </p:sp>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D2DEBB-4E75-4538-A1F6-9675B255AF16}" type="slidenum">
              <a:rPr lang="en-US"/>
              <a:pPr/>
              <a:t>11</a:t>
            </a:fld>
            <a:endParaRPr lang="en-US"/>
          </a:p>
        </p:txBody>
      </p:sp>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CDA1A4-AF04-43AB-84BF-E5190473AAFC}" type="slidenum">
              <a:rPr lang="en-US"/>
              <a:pPr/>
              <a:t>2</a:t>
            </a:fld>
            <a:endParaRPr lang="en-US"/>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411316-D31B-4B7A-A651-2AE6E5B3FD7B}" type="slidenum">
              <a:rPr lang="en-US"/>
              <a:pPr/>
              <a:t>3</a:t>
            </a:fld>
            <a:endParaRPr lang="en-US"/>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7F7110-C2E5-48BF-AC52-279ECAD65CE6}" type="slidenum">
              <a:rPr lang="en-US"/>
              <a:pPr/>
              <a:t>4</a:t>
            </a:fld>
            <a:endParaRPr 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0E13B0-5CAE-4C4D-87BA-6AD53859F107}" type="slidenum">
              <a:rPr lang="en-US"/>
              <a:pPr/>
              <a:t>5</a:t>
            </a:fld>
            <a:endParaRPr lang="en-US"/>
          </a:p>
        </p:txBody>
      </p:sp>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1C1667-DADE-484D-B44B-F42F53350E7C}" type="slidenum">
              <a:rPr lang="en-US"/>
              <a:pPr/>
              <a:t>6</a:t>
            </a:fld>
            <a:endParaRPr lang="en-US"/>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326FB-6DCB-47B8-93BB-20921AEDEB07}" type="slidenum">
              <a:rPr lang="en-US"/>
              <a:pPr/>
              <a:t>7</a:t>
            </a:fld>
            <a:endParaRPr 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E00F6E-0AFE-4ED9-80A7-E7196A466A2A}" type="slidenum">
              <a:rPr lang="en-US"/>
              <a:pPr/>
              <a:t>8</a:t>
            </a:fld>
            <a:endParaRPr 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7471D2-B0A1-4712-A019-18DA703DB5B1}" type="slidenum">
              <a:rPr lang="en-US"/>
              <a:pPr/>
              <a:t>9</a:t>
            </a:fld>
            <a:endParaRPr 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t>The primary responsibility of the linear movement subsystem is to lift and lower the manipulator arm carrying the brake drum to the axle.  </a:t>
            </a:r>
          </a:p>
          <a:p>
            <a:r>
              <a:rPr lang="en-US"/>
              <a:t>It must reliably maintain this height while traveling to the axle and bring it level to the height of the axle. While lifting and transporting, the subsystem </a:t>
            </a:r>
          </a:p>
          <a:p>
            <a:r>
              <a:rPr lang="en-US"/>
              <a:t>must be rigid to prevent against swaying while traveling.</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2818" name="Group 2"/>
          <p:cNvGrpSpPr>
            <a:grpSpLocks/>
          </p:cNvGrpSpPr>
          <p:nvPr/>
        </p:nvGrpSpPr>
        <p:grpSpPr bwMode="auto">
          <a:xfrm>
            <a:off x="0" y="0"/>
            <a:ext cx="9140825" cy="6850063"/>
            <a:chOff x="0" y="0"/>
            <a:chExt cx="5758" cy="4315"/>
          </a:xfrm>
        </p:grpSpPr>
        <p:grpSp>
          <p:nvGrpSpPr>
            <p:cNvPr id="162819" name="Group 3"/>
            <p:cNvGrpSpPr>
              <a:grpSpLocks/>
            </p:cNvGrpSpPr>
            <p:nvPr userDrawn="1"/>
          </p:nvGrpSpPr>
          <p:grpSpPr bwMode="auto">
            <a:xfrm>
              <a:off x="1728" y="2230"/>
              <a:ext cx="4027" cy="2085"/>
              <a:chOff x="1728" y="2230"/>
              <a:chExt cx="4027" cy="2085"/>
            </a:xfrm>
          </p:grpSpPr>
          <p:sp>
            <p:nvSpPr>
              <p:cNvPr id="162820"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162821"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162822"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162823"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162824"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162825"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162826"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16282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6282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62829"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162830"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162831" name="Rectangle 15"/>
          <p:cNvSpPr>
            <a:spLocks noGrp="1" noChangeArrowheads="1"/>
          </p:cNvSpPr>
          <p:nvPr>
            <p:ph type="sldNum" sz="quarter" idx="4"/>
          </p:nvPr>
        </p:nvSpPr>
        <p:spPr>
          <a:xfrm>
            <a:off x="6553200" y="6254750"/>
            <a:ext cx="2133600" cy="476250"/>
          </a:xfrm>
        </p:spPr>
        <p:txBody>
          <a:bodyPr/>
          <a:lstStyle>
            <a:lvl1pPr>
              <a:defRPr/>
            </a:lvl1pPr>
          </a:lstStyle>
          <a:p>
            <a:fld id="{1D6E1F31-4C69-4DED-970F-8F719560DD89}"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E673E97D-933D-4DB7-8C08-F01C8629D93E}"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3241AAF7-2363-437D-98CC-75B290F67D85}"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35E206D-C287-4A29-971E-0C5B7B9E49F8}"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BF24362-8483-4E8C-BD10-D483B38D4587}"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097ACB74-4B3E-453D-8130-6F6D5AF33BA2}"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F04F3886-F3E2-4E5D-86C8-F906B07EBEFB}"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9C14386B-E52E-419F-84E2-D691C08A9A2F}"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F2592308-61F6-4400-B7B4-B13C63C9BD0E}"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B604C4C-3945-4259-99CE-E020ED44F61A}"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33081F4-8762-4065-87E3-AD15E5FAECFC}"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16179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DDDEBAAB-D66D-4F75-B714-59F985829C3A}" type="slidenum">
              <a:rPr lang="en-US"/>
              <a:pPr/>
              <a:t>‹#›</a:t>
            </a:fld>
            <a:endParaRPr lang="en-US"/>
          </a:p>
        </p:txBody>
      </p:sp>
      <p:grpSp>
        <p:nvGrpSpPr>
          <p:cNvPr id="161796" name="Group 4"/>
          <p:cNvGrpSpPr>
            <a:grpSpLocks/>
          </p:cNvGrpSpPr>
          <p:nvPr/>
        </p:nvGrpSpPr>
        <p:grpSpPr bwMode="auto">
          <a:xfrm>
            <a:off x="0" y="0"/>
            <a:ext cx="9140825" cy="6850063"/>
            <a:chOff x="0" y="0"/>
            <a:chExt cx="5758" cy="4315"/>
          </a:xfrm>
        </p:grpSpPr>
        <p:grpSp>
          <p:nvGrpSpPr>
            <p:cNvPr id="161797" name="Group 5"/>
            <p:cNvGrpSpPr>
              <a:grpSpLocks/>
            </p:cNvGrpSpPr>
            <p:nvPr userDrawn="1"/>
          </p:nvGrpSpPr>
          <p:grpSpPr bwMode="auto">
            <a:xfrm>
              <a:off x="1728" y="2230"/>
              <a:ext cx="4027" cy="2085"/>
              <a:chOff x="1728" y="2230"/>
              <a:chExt cx="4027" cy="2085"/>
            </a:xfrm>
          </p:grpSpPr>
          <p:sp>
            <p:nvSpPr>
              <p:cNvPr id="16179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16179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16180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16180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16180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16180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16180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16180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180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endParaRPr lang="en-US"/>
          </a:p>
        </p:txBody>
      </p:sp>
      <p:sp>
        <p:nvSpPr>
          <p:cNvPr id="16180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2pPr>
      <a:lvl3pPr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3pPr>
      <a:lvl4pPr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4pPr>
      <a:lvl5pPr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C0C0C0"/>
            </a:outerShdw>
          </a:effectLst>
          <a:latin typeface="+mn-lt"/>
          <a:cs typeface="+mn-cs"/>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C0C0C0"/>
            </a:outerShdw>
          </a:effectLst>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633663" y="690563"/>
            <a:ext cx="3490912" cy="457200"/>
          </a:xfrm>
          <a:prstGeom prst="rect">
            <a:avLst/>
          </a:prstGeom>
          <a:noFill/>
          <a:ln w="9525">
            <a:noFill/>
            <a:miter lim="800000"/>
            <a:headEnd/>
            <a:tailEnd/>
          </a:ln>
          <a:effectLst/>
        </p:spPr>
        <p:txBody>
          <a:bodyPr wrap="none">
            <a:spAutoFit/>
          </a:bodyPr>
          <a:lstStyle/>
          <a:p>
            <a:pPr algn="ctr"/>
            <a:r>
              <a:rPr lang="en-US" sz="2400">
                <a:latin typeface="Britannic Bold" pitchFamily="34" charset="0"/>
              </a:rPr>
              <a:t>Brake Drum Manipulator</a:t>
            </a:r>
          </a:p>
        </p:txBody>
      </p:sp>
      <p:pic>
        <p:nvPicPr>
          <p:cNvPr id="2053" name="Picture 5"/>
          <p:cNvPicPr>
            <a:picLocks noChangeAspect="1" noChangeArrowheads="1"/>
          </p:cNvPicPr>
          <p:nvPr/>
        </p:nvPicPr>
        <p:blipFill>
          <a:blip r:embed="rId3">
            <a:clrChange>
              <a:clrFrom>
                <a:srgbClr val="FFFFFF"/>
              </a:clrFrom>
              <a:clrTo>
                <a:srgbClr val="FFFFFF">
                  <a:alpha val="0"/>
                </a:srgbClr>
              </a:clrTo>
            </a:clrChange>
          </a:blip>
          <a:srcRect l="34190" t="31113" r="15895" b="18970"/>
          <a:stretch>
            <a:fillRect/>
          </a:stretch>
        </p:blipFill>
        <p:spPr bwMode="auto">
          <a:xfrm>
            <a:off x="5638800" y="1371600"/>
            <a:ext cx="2819400" cy="2255838"/>
          </a:xfrm>
          <a:prstGeom prst="rect">
            <a:avLst/>
          </a:prstGeom>
          <a:noFill/>
          <a:ln w="9525">
            <a:noFill/>
            <a:miter lim="800000"/>
            <a:headEnd/>
            <a:tailEnd/>
          </a:ln>
        </p:spPr>
      </p:pic>
      <p:sp>
        <p:nvSpPr>
          <p:cNvPr id="2056" name="Text Box 8"/>
          <p:cNvSpPr txBox="1">
            <a:spLocks noChangeArrowheads="1"/>
          </p:cNvSpPr>
          <p:nvPr/>
        </p:nvSpPr>
        <p:spPr bwMode="auto">
          <a:xfrm>
            <a:off x="2514600" y="5029200"/>
            <a:ext cx="4191000" cy="1190625"/>
          </a:xfrm>
          <a:prstGeom prst="rect">
            <a:avLst/>
          </a:prstGeom>
          <a:noFill/>
          <a:ln w="9525">
            <a:noFill/>
            <a:miter lim="800000"/>
            <a:headEnd/>
            <a:tailEnd/>
          </a:ln>
          <a:effectLst/>
        </p:spPr>
        <p:txBody>
          <a:bodyPr>
            <a:spAutoFit/>
          </a:bodyPr>
          <a:lstStyle/>
          <a:p>
            <a:pPr algn="ctr"/>
            <a:r>
              <a:rPr lang="en-US">
                <a:latin typeface="Arial" charset="0"/>
              </a:rPr>
              <a:t>Chris “that guy” Adams</a:t>
            </a:r>
          </a:p>
          <a:p>
            <a:pPr algn="ctr"/>
            <a:r>
              <a:rPr lang="en-US">
                <a:latin typeface="Arial" charset="0"/>
              </a:rPr>
              <a:t>Alex “Terminator” Bakos</a:t>
            </a:r>
          </a:p>
          <a:p>
            <a:pPr algn="ctr"/>
            <a:r>
              <a:rPr lang="en-US">
                <a:latin typeface="Arial" charset="0"/>
              </a:rPr>
              <a:t>Ryan “FLAVOR” FLAVEll</a:t>
            </a:r>
          </a:p>
          <a:p>
            <a:pPr algn="ctr"/>
            <a:r>
              <a:rPr lang="en-US">
                <a:latin typeface="Arial" charset="0"/>
              </a:rPr>
              <a:t>Leo “more horsepower” Gomez</a:t>
            </a:r>
          </a:p>
        </p:txBody>
      </p:sp>
      <p:pic>
        <p:nvPicPr>
          <p:cNvPr id="2061" name="Picture 13" descr="08"/>
          <p:cNvPicPr>
            <a:picLocks noChangeAspect="1" noChangeArrowheads="1"/>
          </p:cNvPicPr>
          <p:nvPr/>
        </p:nvPicPr>
        <p:blipFill>
          <a:blip r:embed="rId4">
            <a:clrChange>
              <a:clrFrom>
                <a:srgbClr val="FFFFFF"/>
              </a:clrFrom>
              <a:clrTo>
                <a:srgbClr val="FFFFFF">
                  <a:alpha val="0"/>
                </a:srgbClr>
              </a:clrTo>
            </a:clrChange>
          </a:blip>
          <a:srcRect t="2917" r="62309" b="54796"/>
          <a:stretch>
            <a:fillRect/>
          </a:stretch>
        </p:blipFill>
        <p:spPr bwMode="auto">
          <a:xfrm>
            <a:off x="1066800" y="1295400"/>
            <a:ext cx="3200400" cy="250825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405063" y="688975"/>
            <a:ext cx="3948112" cy="457200"/>
          </a:xfrm>
          <a:prstGeom prst="rect">
            <a:avLst/>
          </a:prstGeom>
          <a:noFill/>
          <a:ln w="9525">
            <a:noFill/>
            <a:miter lim="800000"/>
            <a:headEnd/>
            <a:tailEnd/>
          </a:ln>
          <a:effectLst/>
        </p:spPr>
        <p:txBody>
          <a:bodyPr wrap="none">
            <a:spAutoFit/>
          </a:bodyPr>
          <a:lstStyle/>
          <a:p>
            <a:pPr algn="ctr"/>
            <a:r>
              <a:rPr lang="en-US" sz="2400">
                <a:latin typeface="Arial" charset="0"/>
              </a:rPr>
              <a:t>Tilting the Drum 90 degrees</a:t>
            </a:r>
          </a:p>
        </p:txBody>
      </p:sp>
      <p:pic>
        <p:nvPicPr>
          <p:cNvPr id="9221" name="Picture 5" descr="15"/>
          <p:cNvPicPr>
            <a:picLocks noChangeAspect="1" noChangeArrowheads="1"/>
          </p:cNvPicPr>
          <p:nvPr/>
        </p:nvPicPr>
        <p:blipFill>
          <a:blip r:embed="rId3">
            <a:clrChange>
              <a:clrFrom>
                <a:srgbClr val="FFFFFF"/>
              </a:clrFrom>
              <a:clrTo>
                <a:srgbClr val="FFFFFF">
                  <a:alpha val="0"/>
                </a:srgbClr>
              </a:clrTo>
            </a:clrChange>
          </a:blip>
          <a:srcRect r="60869" b="39818"/>
          <a:stretch>
            <a:fillRect/>
          </a:stretch>
        </p:blipFill>
        <p:spPr bwMode="auto">
          <a:xfrm>
            <a:off x="5791200" y="1447800"/>
            <a:ext cx="2695575" cy="2895600"/>
          </a:xfrm>
          <a:prstGeom prst="rect">
            <a:avLst/>
          </a:prstGeom>
          <a:noFill/>
        </p:spPr>
      </p:pic>
      <p:pic>
        <p:nvPicPr>
          <p:cNvPr id="9222" name="Picture 6" descr="14"/>
          <p:cNvPicPr>
            <a:picLocks noChangeAspect="1" noChangeArrowheads="1"/>
          </p:cNvPicPr>
          <p:nvPr/>
        </p:nvPicPr>
        <p:blipFill>
          <a:blip r:embed="rId4">
            <a:clrChange>
              <a:clrFrom>
                <a:srgbClr val="FFFFFF"/>
              </a:clrFrom>
              <a:clrTo>
                <a:srgbClr val="FFFFFF">
                  <a:alpha val="0"/>
                </a:srgbClr>
              </a:clrTo>
            </a:clrChange>
          </a:blip>
          <a:srcRect l="980" t="2808" r="58824" b="48070"/>
          <a:stretch>
            <a:fillRect/>
          </a:stretch>
        </p:blipFill>
        <p:spPr bwMode="auto">
          <a:xfrm>
            <a:off x="2590800" y="3505200"/>
            <a:ext cx="3124200" cy="2667000"/>
          </a:xfrm>
          <a:prstGeom prst="rect">
            <a:avLst/>
          </a:prstGeom>
          <a:noFill/>
        </p:spPr>
      </p:pic>
      <p:pic>
        <p:nvPicPr>
          <p:cNvPr id="9223" name="Picture 7" descr="13"/>
          <p:cNvPicPr>
            <a:picLocks noChangeAspect="1" noChangeArrowheads="1"/>
          </p:cNvPicPr>
          <p:nvPr/>
        </p:nvPicPr>
        <p:blipFill>
          <a:blip r:embed="rId5">
            <a:clrChange>
              <a:clrFrom>
                <a:srgbClr val="FFFFFF"/>
              </a:clrFrom>
              <a:clrTo>
                <a:srgbClr val="FFFFFF">
                  <a:alpha val="0"/>
                </a:srgbClr>
              </a:clrTo>
            </a:clrChange>
          </a:blip>
          <a:srcRect r="59421" b="50195"/>
          <a:stretch>
            <a:fillRect/>
          </a:stretch>
        </p:blipFill>
        <p:spPr bwMode="auto">
          <a:xfrm>
            <a:off x="152400" y="1219200"/>
            <a:ext cx="2895600" cy="2481263"/>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286000" y="304800"/>
            <a:ext cx="4184650" cy="457200"/>
          </a:xfrm>
          <a:prstGeom prst="rect">
            <a:avLst/>
          </a:prstGeom>
          <a:noFill/>
          <a:ln w="9525">
            <a:noFill/>
            <a:miter lim="800000"/>
            <a:headEnd/>
            <a:tailEnd/>
          </a:ln>
          <a:effectLst/>
        </p:spPr>
        <p:txBody>
          <a:bodyPr wrap="none">
            <a:spAutoFit/>
          </a:bodyPr>
          <a:lstStyle/>
          <a:p>
            <a:pPr algn="ctr"/>
            <a:r>
              <a:rPr lang="en-US" sz="2400">
                <a:latin typeface="Arial" charset="0"/>
              </a:rPr>
              <a:t>Rotating Drum about the Axle</a:t>
            </a:r>
          </a:p>
        </p:txBody>
      </p:sp>
      <p:pic>
        <p:nvPicPr>
          <p:cNvPr id="12296"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705600" y="1143000"/>
            <a:ext cx="1981200" cy="1454150"/>
          </a:xfrm>
          <a:prstGeom prst="rect">
            <a:avLst/>
          </a:prstGeom>
          <a:noFill/>
        </p:spPr>
      </p:pic>
      <p:pic>
        <p:nvPicPr>
          <p:cNvPr id="12301" name="Picture 13" descr="10"/>
          <p:cNvPicPr>
            <a:picLocks noChangeAspect="1" noChangeArrowheads="1"/>
          </p:cNvPicPr>
          <p:nvPr/>
        </p:nvPicPr>
        <p:blipFill>
          <a:blip r:embed="rId4" cstate="print">
            <a:clrChange>
              <a:clrFrom>
                <a:srgbClr val="FFFFFF"/>
              </a:clrFrom>
              <a:clrTo>
                <a:srgbClr val="FFFFFF">
                  <a:alpha val="0"/>
                </a:srgbClr>
              </a:clrTo>
            </a:clrChange>
          </a:blip>
          <a:srcRect l="2151" t="3079" r="62366" b="52277"/>
          <a:stretch>
            <a:fillRect/>
          </a:stretch>
        </p:blipFill>
        <p:spPr bwMode="auto">
          <a:xfrm>
            <a:off x="228600" y="2209800"/>
            <a:ext cx="2286000" cy="2008188"/>
          </a:xfrm>
          <a:prstGeom prst="rect">
            <a:avLst/>
          </a:prstGeom>
          <a:noFill/>
        </p:spPr>
      </p:pic>
      <p:pic>
        <p:nvPicPr>
          <p:cNvPr id="12302" name="Picture 14" descr="09"/>
          <p:cNvPicPr>
            <a:picLocks noChangeAspect="1" noChangeArrowheads="1"/>
          </p:cNvPicPr>
          <p:nvPr/>
        </p:nvPicPr>
        <p:blipFill>
          <a:blip r:embed="rId5">
            <a:clrChange>
              <a:clrFrom>
                <a:srgbClr val="FFFFFF"/>
              </a:clrFrom>
              <a:clrTo>
                <a:srgbClr val="FFFFFF">
                  <a:alpha val="0"/>
                </a:srgbClr>
              </a:clrTo>
            </a:clrChange>
          </a:blip>
          <a:srcRect l="2061" t="4428" r="62886" b="42435"/>
          <a:stretch>
            <a:fillRect/>
          </a:stretch>
        </p:blipFill>
        <p:spPr bwMode="auto">
          <a:xfrm>
            <a:off x="2286000" y="4191000"/>
            <a:ext cx="2303463" cy="2438400"/>
          </a:xfrm>
          <a:prstGeom prst="rect">
            <a:avLst/>
          </a:prstGeom>
          <a:noFill/>
        </p:spPr>
      </p:pic>
      <p:pic>
        <p:nvPicPr>
          <p:cNvPr id="12303" name="Picture 15" descr="12"/>
          <p:cNvPicPr>
            <a:picLocks noChangeAspect="1" noChangeArrowheads="1"/>
          </p:cNvPicPr>
          <p:nvPr/>
        </p:nvPicPr>
        <p:blipFill>
          <a:blip r:embed="rId6" cstate="print">
            <a:clrChange>
              <a:clrFrom>
                <a:srgbClr val="FFFFFF"/>
              </a:clrFrom>
              <a:clrTo>
                <a:srgbClr val="FFFFFF">
                  <a:alpha val="0"/>
                </a:srgbClr>
              </a:clrTo>
            </a:clrChange>
          </a:blip>
          <a:srcRect l="1389" t="1988" r="59723" b="52278"/>
          <a:stretch>
            <a:fillRect/>
          </a:stretch>
        </p:blipFill>
        <p:spPr bwMode="auto">
          <a:xfrm>
            <a:off x="5562600" y="3505200"/>
            <a:ext cx="2667000" cy="1863725"/>
          </a:xfrm>
          <a:prstGeom prst="rect">
            <a:avLst/>
          </a:prstGeom>
          <a:noFill/>
          <a:ln w="9525">
            <a:noFill/>
            <a:miter lim="800000"/>
            <a:headEnd/>
            <a:tailEnd/>
          </a:ln>
        </p:spPr>
      </p:pic>
      <p:pic>
        <p:nvPicPr>
          <p:cNvPr id="12304" name="Picture 16"/>
          <p:cNvPicPr>
            <a:picLocks noChangeAspect="1" noChangeArrowheads="1"/>
          </p:cNvPicPr>
          <p:nvPr/>
        </p:nvPicPr>
        <p:blipFill>
          <a:blip r:embed="rId7">
            <a:clrChange>
              <a:clrFrom>
                <a:srgbClr val="C4C8D3"/>
              </a:clrFrom>
              <a:clrTo>
                <a:srgbClr val="C4C8D3">
                  <a:alpha val="0"/>
                </a:srgbClr>
              </a:clrTo>
            </a:clrChange>
          </a:blip>
          <a:srcRect/>
          <a:stretch>
            <a:fillRect/>
          </a:stretch>
        </p:blipFill>
        <p:spPr bwMode="auto">
          <a:xfrm>
            <a:off x="2590800" y="1143000"/>
            <a:ext cx="3429000" cy="2438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rrowheads="1"/>
          </p:cNvSpPr>
          <p:nvPr>
            <p:ph type="title"/>
          </p:nvPr>
        </p:nvSpPr>
        <p:spPr/>
        <p:txBody>
          <a:bodyPr/>
          <a:lstStyle/>
          <a:p>
            <a:r>
              <a:rPr lang="en-US" sz="2400">
                <a:latin typeface="Arial" charset="0"/>
              </a:rPr>
              <a:t>Why is our manipulator better than others?</a:t>
            </a:r>
            <a:br>
              <a:rPr lang="en-US" sz="2400">
                <a:latin typeface="Arial" charset="0"/>
              </a:rPr>
            </a:br>
            <a:endParaRPr lang="en-US" sz="2400">
              <a:latin typeface="Arial" charset="0"/>
            </a:endParaRPr>
          </a:p>
        </p:txBody>
      </p:sp>
      <p:sp>
        <p:nvSpPr>
          <p:cNvPr id="168963" name="Rectangle 3"/>
          <p:cNvSpPr>
            <a:spLocks noGrp="1" noChangeArrowheads="1"/>
          </p:cNvSpPr>
          <p:nvPr>
            <p:ph type="body" idx="1"/>
          </p:nvPr>
        </p:nvSpPr>
        <p:spPr/>
        <p:txBody>
          <a:bodyPr/>
          <a:lstStyle/>
          <a:p>
            <a:pPr>
              <a:lnSpc>
                <a:spcPct val="80000"/>
              </a:lnSpc>
            </a:pPr>
            <a:endParaRPr lang="en-US" sz="1800">
              <a:latin typeface="Britannic Bold" pitchFamily="34" charset="0"/>
            </a:endParaRPr>
          </a:p>
          <a:p>
            <a:pPr>
              <a:lnSpc>
                <a:spcPct val="80000"/>
              </a:lnSpc>
              <a:buFont typeface="Wingdings" pitchFamily="2" charset="2"/>
              <a:buChar char="§"/>
            </a:pPr>
            <a:r>
              <a:rPr lang="en-US" sz="1800">
                <a:latin typeface="Britannic Bold" pitchFamily="34" charset="0"/>
              </a:rPr>
              <a:t>It meets all the design specifications; clamp, lift, tilt and rotate</a:t>
            </a:r>
          </a:p>
          <a:p>
            <a:pPr>
              <a:lnSpc>
                <a:spcPct val="80000"/>
              </a:lnSpc>
              <a:buFont typeface="Wingdings" pitchFamily="2" charset="2"/>
              <a:buChar char="§"/>
            </a:pPr>
            <a:endParaRPr lang="en-US" sz="1800">
              <a:latin typeface="Britannic Bold" pitchFamily="34" charset="0"/>
            </a:endParaRPr>
          </a:p>
          <a:p>
            <a:pPr>
              <a:lnSpc>
                <a:spcPct val="80000"/>
              </a:lnSpc>
              <a:buFont typeface="Wingdings" pitchFamily="2" charset="2"/>
              <a:buChar char="§"/>
            </a:pPr>
            <a:r>
              <a:rPr lang="en-US" sz="1800">
                <a:latin typeface="Britannic Bold" pitchFamily="34" charset="0"/>
              </a:rPr>
              <a:t>It’s ergonomic; Optimally engineered so that when tilting or rotating, the brake drum feels weightless since we have designed it to rotate about the center of gravity therefore requiring little effort in maneuvering.  </a:t>
            </a:r>
          </a:p>
          <a:p>
            <a:pPr>
              <a:lnSpc>
                <a:spcPct val="80000"/>
              </a:lnSpc>
              <a:buFont typeface="Wingdings" pitchFamily="2" charset="2"/>
              <a:buChar char="§"/>
            </a:pPr>
            <a:endParaRPr lang="en-US" sz="1800">
              <a:latin typeface="Britannic Bold" pitchFamily="34" charset="0"/>
            </a:endParaRPr>
          </a:p>
          <a:p>
            <a:pPr>
              <a:lnSpc>
                <a:spcPct val="80000"/>
              </a:lnSpc>
              <a:buFont typeface="Wingdings" pitchFamily="2" charset="2"/>
              <a:buChar char="§"/>
            </a:pPr>
            <a:r>
              <a:rPr lang="en-US" sz="1800">
                <a:latin typeface="Britannic Bold" pitchFamily="34" charset="0"/>
              </a:rPr>
              <a:t>System pads can be assembled and disassembled to adapt to other brake drums.</a:t>
            </a:r>
          </a:p>
          <a:p>
            <a:pPr>
              <a:lnSpc>
                <a:spcPct val="80000"/>
              </a:lnSpc>
              <a:buFont typeface="Wingdings" pitchFamily="2" charset="2"/>
              <a:buChar char="§"/>
            </a:pPr>
            <a:endParaRPr lang="en-US" sz="1800">
              <a:latin typeface="Britannic Bold" pitchFamily="34" charset="0"/>
            </a:endParaRPr>
          </a:p>
          <a:p>
            <a:pPr>
              <a:lnSpc>
                <a:spcPct val="80000"/>
              </a:lnSpc>
              <a:buFont typeface="Wingdings" pitchFamily="2" charset="2"/>
              <a:buChar char="§"/>
            </a:pPr>
            <a:r>
              <a:rPr lang="en-US" sz="1800">
                <a:latin typeface="Britannic Bold" pitchFamily="34" charset="0"/>
              </a:rPr>
              <a:t>The manipulator is made from off the shelf manufacturable materials and other pre-fabricated components to keep cost down and make interchangeability easy.</a:t>
            </a:r>
          </a:p>
          <a:p>
            <a:pPr>
              <a:lnSpc>
                <a:spcPct val="80000"/>
              </a:lnSpc>
              <a:buFont typeface="Wingdings" pitchFamily="2" charset="2"/>
              <a:buChar char="§"/>
            </a:pPr>
            <a:endParaRPr lang="en-US" sz="1800">
              <a:latin typeface="Britannic Bold" pitchFamily="34" charset="0"/>
            </a:endParaRPr>
          </a:p>
          <a:p>
            <a:pPr>
              <a:lnSpc>
                <a:spcPct val="80000"/>
              </a:lnSpc>
              <a:buFont typeface="Wingdings" pitchFamily="2" charset="2"/>
              <a:buChar char="§"/>
            </a:pPr>
            <a:endParaRPr lang="en-US" sz="1800">
              <a:latin typeface="Britannic Bold" pitchFamily="34" charset="0"/>
            </a:endParaRPr>
          </a:p>
          <a:p>
            <a:pPr>
              <a:lnSpc>
                <a:spcPct val="80000"/>
              </a:lnSpc>
              <a:buFont typeface="Wingdings" pitchFamily="2" charset="2"/>
              <a:buChar char="§"/>
            </a:pPr>
            <a:endParaRPr lang="en-US" sz="1800">
              <a:latin typeface="Britannic Bold" pitchFamily="34" charset="0"/>
            </a:endParaRPr>
          </a:p>
          <a:p>
            <a:pPr>
              <a:lnSpc>
                <a:spcPct val="80000"/>
              </a:lnSpc>
              <a:buFont typeface="Wingdings" pitchFamily="2" charset="2"/>
              <a:buChar char="§"/>
            </a:pPr>
            <a:endParaRPr lang="en-US" sz="1800">
              <a:latin typeface="Britannic Bold"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109788" y="155575"/>
            <a:ext cx="4627562" cy="457200"/>
          </a:xfrm>
          <a:prstGeom prst="rect">
            <a:avLst/>
          </a:prstGeom>
          <a:noFill/>
          <a:ln w="9525">
            <a:noFill/>
            <a:miter lim="800000"/>
            <a:headEnd/>
            <a:tailEnd/>
          </a:ln>
          <a:effectLst/>
        </p:spPr>
        <p:txBody>
          <a:bodyPr wrap="none">
            <a:spAutoFit/>
          </a:bodyPr>
          <a:lstStyle/>
          <a:p>
            <a:pPr algn="ctr"/>
            <a:r>
              <a:rPr lang="en-US" sz="2400">
                <a:latin typeface="Arial" charset="0"/>
              </a:rPr>
              <a:t>Design Requirements/Objectives</a:t>
            </a:r>
          </a:p>
        </p:txBody>
      </p:sp>
      <p:pic>
        <p:nvPicPr>
          <p:cNvPr id="23556" name="Picture 4"/>
          <p:cNvPicPr>
            <a:picLocks noChangeAspect="1" noChangeArrowheads="1"/>
          </p:cNvPicPr>
          <p:nvPr/>
        </p:nvPicPr>
        <p:blipFill>
          <a:blip r:embed="rId3">
            <a:lum bright="18000"/>
          </a:blip>
          <a:srcRect l="24913" t="3009" r="25000" b="7870"/>
          <a:stretch>
            <a:fillRect/>
          </a:stretch>
        </p:blipFill>
        <p:spPr bwMode="auto">
          <a:xfrm>
            <a:off x="4800600" y="2438400"/>
            <a:ext cx="3352800" cy="3983038"/>
          </a:xfrm>
          <a:prstGeom prst="rect">
            <a:avLst/>
          </a:prstGeom>
          <a:noFill/>
          <a:ln w="1">
            <a:miter lim="800000"/>
            <a:headEnd/>
            <a:tailEnd/>
          </a:ln>
        </p:spPr>
      </p:pic>
      <p:pic>
        <p:nvPicPr>
          <p:cNvPr id="23557" name="Picture 5" descr="DSCN3335"/>
          <p:cNvPicPr>
            <a:picLocks noChangeAspect="1" noChangeArrowheads="1"/>
          </p:cNvPicPr>
          <p:nvPr/>
        </p:nvPicPr>
        <p:blipFill>
          <a:blip r:embed="rId4" cstate="print">
            <a:lum bright="32000" contrast="-4000"/>
          </a:blip>
          <a:srcRect/>
          <a:stretch>
            <a:fillRect/>
          </a:stretch>
        </p:blipFill>
        <p:spPr bwMode="auto">
          <a:xfrm>
            <a:off x="457200" y="1143000"/>
            <a:ext cx="3352800" cy="3924300"/>
          </a:xfrm>
          <a:prstGeom prst="rect">
            <a:avLst/>
          </a:prstGeom>
          <a:noFill/>
        </p:spPr>
      </p:pic>
      <p:sp>
        <p:nvSpPr>
          <p:cNvPr id="23558" name="Rectangle 6"/>
          <p:cNvSpPr>
            <a:spLocks noChangeArrowheads="1"/>
          </p:cNvSpPr>
          <p:nvPr/>
        </p:nvSpPr>
        <p:spPr bwMode="auto">
          <a:xfrm>
            <a:off x="3962400" y="1066800"/>
            <a:ext cx="4975225" cy="641350"/>
          </a:xfrm>
          <a:prstGeom prst="rect">
            <a:avLst/>
          </a:prstGeom>
          <a:noFill/>
          <a:ln w="9525">
            <a:noFill/>
            <a:miter lim="800000"/>
            <a:headEnd/>
            <a:tailEnd/>
          </a:ln>
          <a:effectLst/>
        </p:spPr>
        <p:txBody>
          <a:bodyPr wrap="none" anchor="ctr">
            <a:spAutoFit/>
          </a:bodyPr>
          <a:lstStyle/>
          <a:p>
            <a:r>
              <a:rPr lang="en-US">
                <a:latin typeface="Britannic Bold" pitchFamily="34" charset="0"/>
              </a:rPr>
              <a:t>The main purpose of this system is to improve </a:t>
            </a:r>
          </a:p>
          <a:p>
            <a:r>
              <a:rPr lang="en-US">
                <a:latin typeface="Britannic Bold" pitchFamily="34" charset="0"/>
              </a:rPr>
              <a:t>ergonomics, increase productivity, and safety.</a:t>
            </a:r>
            <a:r>
              <a:rPr lang="en-US">
                <a:latin typeface="Arial" charset="0"/>
              </a:rPr>
              <a:t>  </a:t>
            </a:r>
          </a:p>
        </p:txBody>
      </p:sp>
      <p:sp>
        <p:nvSpPr>
          <p:cNvPr id="23559" name="Text Box 7"/>
          <p:cNvSpPr txBox="1">
            <a:spLocks noChangeArrowheads="1"/>
          </p:cNvSpPr>
          <p:nvPr/>
        </p:nvSpPr>
        <p:spPr bwMode="auto">
          <a:xfrm>
            <a:off x="457200" y="5181600"/>
            <a:ext cx="4095750" cy="915988"/>
          </a:xfrm>
          <a:prstGeom prst="rect">
            <a:avLst/>
          </a:prstGeom>
          <a:noFill/>
          <a:ln w="9525">
            <a:noFill/>
            <a:miter lim="800000"/>
            <a:headEnd/>
            <a:tailEnd/>
          </a:ln>
          <a:effectLst/>
        </p:spPr>
        <p:txBody>
          <a:bodyPr wrap="none">
            <a:spAutoFit/>
          </a:bodyPr>
          <a:lstStyle/>
          <a:p>
            <a:r>
              <a:rPr lang="en-US">
                <a:latin typeface="Britannic Bold" pitchFamily="34" charset="0"/>
              </a:rPr>
              <a:t>Newly designed equipment should aid </a:t>
            </a:r>
          </a:p>
          <a:p>
            <a:r>
              <a:rPr lang="en-US">
                <a:latin typeface="Britannic Bold" pitchFamily="34" charset="0"/>
              </a:rPr>
              <a:t>and be strong enough for lifting and </a:t>
            </a:r>
          </a:p>
          <a:p>
            <a:r>
              <a:rPr lang="en-US">
                <a:latin typeface="Britannic Bold" pitchFamily="34" charset="0"/>
              </a:rPr>
              <a:t>manipulating brakes assembly.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033588" y="384175"/>
            <a:ext cx="4627562" cy="457200"/>
          </a:xfrm>
          <a:prstGeom prst="rect">
            <a:avLst/>
          </a:prstGeom>
          <a:noFill/>
          <a:ln w="9525">
            <a:noFill/>
            <a:miter lim="800000"/>
            <a:headEnd/>
            <a:tailEnd/>
          </a:ln>
          <a:effectLst/>
        </p:spPr>
        <p:txBody>
          <a:bodyPr wrap="none">
            <a:spAutoFit/>
          </a:bodyPr>
          <a:lstStyle/>
          <a:p>
            <a:pPr algn="ctr"/>
            <a:r>
              <a:rPr lang="en-US" sz="2400">
                <a:latin typeface="Arial" charset="0"/>
              </a:rPr>
              <a:t>Design Requirements/Objectives</a:t>
            </a:r>
          </a:p>
        </p:txBody>
      </p:sp>
      <p:pic>
        <p:nvPicPr>
          <p:cNvPr id="3076" name="Picture 4" descr="DSCN3330"/>
          <p:cNvPicPr>
            <a:picLocks noChangeAspect="1" noChangeArrowheads="1"/>
          </p:cNvPicPr>
          <p:nvPr/>
        </p:nvPicPr>
        <p:blipFill>
          <a:blip r:embed="rId3" cstate="print">
            <a:lum bright="18000"/>
          </a:blip>
          <a:srcRect/>
          <a:stretch>
            <a:fillRect/>
          </a:stretch>
        </p:blipFill>
        <p:spPr bwMode="auto">
          <a:xfrm>
            <a:off x="914400" y="1066800"/>
            <a:ext cx="3276600" cy="2454275"/>
          </a:xfrm>
          <a:prstGeom prst="rect">
            <a:avLst/>
          </a:prstGeom>
          <a:noFill/>
        </p:spPr>
      </p:pic>
      <p:sp>
        <p:nvSpPr>
          <p:cNvPr id="3078" name="Rectangle 6"/>
          <p:cNvSpPr>
            <a:spLocks noChangeArrowheads="1"/>
          </p:cNvSpPr>
          <p:nvPr/>
        </p:nvSpPr>
        <p:spPr bwMode="auto">
          <a:xfrm>
            <a:off x="4800600" y="1325563"/>
            <a:ext cx="3352800" cy="1465262"/>
          </a:xfrm>
          <a:prstGeom prst="rect">
            <a:avLst/>
          </a:prstGeom>
          <a:noFill/>
          <a:ln w="9525">
            <a:noFill/>
            <a:miter lim="800000"/>
            <a:headEnd/>
            <a:tailEnd/>
          </a:ln>
          <a:effectLst/>
        </p:spPr>
        <p:txBody>
          <a:bodyPr anchor="ctr">
            <a:spAutoFit/>
          </a:bodyPr>
          <a:lstStyle/>
          <a:p>
            <a:pPr>
              <a:buFont typeface="Times New Roman" pitchFamily="18" charset="0"/>
              <a:buNone/>
              <a:tabLst>
                <a:tab pos="457200" algn="l"/>
              </a:tabLst>
            </a:pPr>
            <a:r>
              <a:rPr lang="en-US">
                <a:latin typeface="Britannic Bold" pitchFamily="34" charset="0"/>
              </a:rPr>
              <a:t>The manipulator must be able to pick up brake assembly from gravity roller conveyor and orient the assembly for installation on the axle. </a:t>
            </a:r>
          </a:p>
        </p:txBody>
      </p:sp>
      <p:pic>
        <p:nvPicPr>
          <p:cNvPr id="3172" name="Picture 10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6800" y="3962400"/>
            <a:ext cx="3857625" cy="2416175"/>
          </a:xfrm>
          <a:prstGeom prst="rect">
            <a:avLst/>
          </a:prstGeom>
          <a:noFill/>
          <a:ln w="9525">
            <a:noFill/>
            <a:miter lim="800000"/>
            <a:headEnd/>
            <a:tailEnd/>
          </a:ln>
          <a:effectLst/>
        </p:spPr>
      </p:pic>
      <p:sp>
        <p:nvSpPr>
          <p:cNvPr id="3173" name="Text Box 101"/>
          <p:cNvSpPr txBox="1">
            <a:spLocks noChangeArrowheads="1"/>
          </p:cNvSpPr>
          <p:nvPr/>
        </p:nvSpPr>
        <p:spPr bwMode="auto">
          <a:xfrm>
            <a:off x="457200" y="4343400"/>
            <a:ext cx="4306888" cy="915988"/>
          </a:xfrm>
          <a:prstGeom prst="rect">
            <a:avLst/>
          </a:prstGeom>
          <a:noFill/>
          <a:ln w="9525">
            <a:noFill/>
            <a:miter lim="800000"/>
            <a:headEnd/>
            <a:tailEnd/>
          </a:ln>
          <a:effectLst/>
        </p:spPr>
        <p:txBody>
          <a:bodyPr>
            <a:spAutoFit/>
          </a:bodyPr>
          <a:lstStyle/>
          <a:p>
            <a:r>
              <a:rPr lang="en-US">
                <a:latin typeface="Britannic Bold" pitchFamily="34" charset="0"/>
              </a:rPr>
              <a:t>Manipulator must work with the current </a:t>
            </a:r>
          </a:p>
          <a:p>
            <a:r>
              <a:rPr lang="en-US">
                <a:latin typeface="Britannic Bold" pitchFamily="34" charset="0"/>
              </a:rPr>
              <a:t>over head system which is an </a:t>
            </a:r>
          </a:p>
          <a:p>
            <a:r>
              <a:rPr lang="en-US">
                <a:latin typeface="Britannic Bold" pitchFamily="34" charset="0"/>
              </a:rPr>
              <a:t>aluminum 7500 Knight bridge.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109788" y="155575"/>
            <a:ext cx="4627562" cy="457200"/>
          </a:xfrm>
          <a:prstGeom prst="rect">
            <a:avLst/>
          </a:prstGeom>
          <a:noFill/>
          <a:ln w="9525">
            <a:noFill/>
            <a:miter lim="800000"/>
            <a:headEnd/>
            <a:tailEnd/>
          </a:ln>
          <a:effectLst/>
        </p:spPr>
        <p:txBody>
          <a:bodyPr wrap="none">
            <a:spAutoFit/>
          </a:bodyPr>
          <a:lstStyle/>
          <a:p>
            <a:pPr algn="ctr"/>
            <a:r>
              <a:rPr lang="en-US" sz="2400">
                <a:latin typeface="Arial" charset="0"/>
              </a:rPr>
              <a:t>Design Requirements/Objectives</a:t>
            </a:r>
          </a:p>
        </p:txBody>
      </p:sp>
      <p:pic>
        <p:nvPicPr>
          <p:cNvPr id="25605" name="Picture 5" descr="DSCN3331"/>
          <p:cNvPicPr>
            <a:picLocks noChangeAspect="1" noChangeArrowheads="1"/>
          </p:cNvPicPr>
          <p:nvPr/>
        </p:nvPicPr>
        <p:blipFill>
          <a:blip r:embed="rId3" cstate="print">
            <a:lum bright="30000"/>
          </a:blip>
          <a:srcRect/>
          <a:stretch>
            <a:fillRect/>
          </a:stretch>
        </p:blipFill>
        <p:spPr bwMode="auto">
          <a:xfrm>
            <a:off x="762000" y="914400"/>
            <a:ext cx="2971800" cy="3424238"/>
          </a:xfrm>
          <a:prstGeom prst="rect">
            <a:avLst/>
          </a:prstGeom>
          <a:noFill/>
        </p:spPr>
      </p:pic>
      <p:sp>
        <p:nvSpPr>
          <p:cNvPr id="25606" name="Text Box 6"/>
          <p:cNvSpPr txBox="1">
            <a:spLocks noChangeArrowheads="1"/>
          </p:cNvSpPr>
          <p:nvPr/>
        </p:nvSpPr>
        <p:spPr bwMode="auto">
          <a:xfrm>
            <a:off x="4648200" y="1066800"/>
            <a:ext cx="3216275" cy="915988"/>
          </a:xfrm>
          <a:prstGeom prst="rect">
            <a:avLst/>
          </a:prstGeom>
          <a:noFill/>
          <a:ln w="9525">
            <a:noFill/>
            <a:miter lim="800000"/>
            <a:headEnd/>
            <a:tailEnd/>
          </a:ln>
          <a:effectLst/>
        </p:spPr>
        <p:txBody>
          <a:bodyPr>
            <a:spAutoFit/>
          </a:bodyPr>
          <a:lstStyle/>
          <a:p>
            <a:r>
              <a:rPr lang="en-US">
                <a:latin typeface="Britannic Bold" pitchFamily="34" charset="0"/>
              </a:rPr>
              <a:t>Air brake chamber must be mounted inboard of the brake assembly as shown.</a:t>
            </a:r>
          </a:p>
        </p:txBody>
      </p:sp>
      <p:sp>
        <p:nvSpPr>
          <p:cNvPr id="25607" name="Text Box 7"/>
          <p:cNvSpPr txBox="1">
            <a:spLocks noChangeArrowheads="1"/>
          </p:cNvSpPr>
          <p:nvPr/>
        </p:nvSpPr>
        <p:spPr bwMode="auto">
          <a:xfrm>
            <a:off x="304800" y="4648200"/>
            <a:ext cx="4343400" cy="1190625"/>
          </a:xfrm>
          <a:prstGeom prst="rect">
            <a:avLst/>
          </a:prstGeom>
          <a:noFill/>
          <a:ln w="9525">
            <a:noFill/>
            <a:miter lim="800000"/>
            <a:headEnd/>
            <a:tailEnd/>
          </a:ln>
          <a:effectLst/>
        </p:spPr>
        <p:txBody>
          <a:bodyPr>
            <a:spAutoFit/>
          </a:bodyPr>
          <a:lstStyle/>
          <a:p>
            <a:r>
              <a:rPr lang="en-US">
                <a:latin typeface="Britannic Bold" pitchFamily="34" charset="0"/>
              </a:rPr>
              <a:t>Manipulator will be able to rotate, tilt and lift to take off and install brake assembly from input gravity roller conveyor to install on axle. </a:t>
            </a:r>
          </a:p>
        </p:txBody>
      </p:sp>
      <p:pic>
        <p:nvPicPr>
          <p:cNvPr id="25608" name="Picture 8"/>
          <p:cNvPicPr>
            <a:picLocks noChangeAspect="1" noChangeArrowheads="1"/>
          </p:cNvPicPr>
          <p:nvPr/>
        </p:nvPicPr>
        <p:blipFill>
          <a:blip r:embed="rId4"/>
          <a:srcRect l="9570" t="7942" r="9570" b="12109"/>
          <a:stretch>
            <a:fillRect/>
          </a:stretch>
        </p:blipFill>
        <p:spPr bwMode="auto">
          <a:xfrm>
            <a:off x="5029200" y="2438400"/>
            <a:ext cx="3124200" cy="3810000"/>
          </a:xfrm>
          <a:prstGeom prst="rect">
            <a:avLst/>
          </a:prstGeom>
          <a:noFill/>
          <a:ln w="1">
            <a:miter lim="800000"/>
            <a:headEnd/>
            <a:tailEnd/>
          </a:ln>
        </p:spPr>
      </p:pic>
      <p:sp>
        <p:nvSpPr>
          <p:cNvPr id="25609" name="Oval 9"/>
          <p:cNvSpPr>
            <a:spLocks noChangeArrowheads="1"/>
          </p:cNvSpPr>
          <p:nvPr/>
        </p:nvSpPr>
        <p:spPr bwMode="auto">
          <a:xfrm>
            <a:off x="609600" y="990600"/>
            <a:ext cx="1219200" cy="1295400"/>
          </a:xfrm>
          <a:prstGeom prst="ellipse">
            <a:avLst/>
          </a:prstGeom>
          <a:noFill/>
          <a:ln w="25400">
            <a:solidFill>
              <a:srgbClr val="FF0000"/>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436813" y="79375"/>
            <a:ext cx="3846512" cy="457200"/>
          </a:xfrm>
          <a:prstGeom prst="rect">
            <a:avLst/>
          </a:prstGeom>
          <a:noFill/>
          <a:ln w="9525">
            <a:noFill/>
            <a:miter lim="800000"/>
            <a:headEnd/>
            <a:tailEnd/>
          </a:ln>
          <a:effectLst/>
        </p:spPr>
        <p:txBody>
          <a:bodyPr wrap="none">
            <a:spAutoFit/>
          </a:bodyPr>
          <a:lstStyle/>
          <a:p>
            <a:pPr algn="ctr"/>
            <a:r>
              <a:rPr lang="en-US" sz="2400">
                <a:latin typeface="Britannic Bold" pitchFamily="34" charset="0"/>
              </a:rPr>
              <a:t>Onsite facilities and utilities</a:t>
            </a:r>
          </a:p>
        </p:txBody>
      </p:sp>
      <p:sp>
        <p:nvSpPr>
          <p:cNvPr id="4099" name="Text Box 3"/>
          <p:cNvSpPr txBox="1">
            <a:spLocks noChangeArrowheads="1"/>
          </p:cNvSpPr>
          <p:nvPr/>
        </p:nvSpPr>
        <p:spPr bwMode="auto">
          <a:xfrm>
            <a:off x="228600" y="1066800"/>
            <a:ext cx="4070350" cy="366713"/>
          </a:xfrm>
          <a:prstGeom prst="rect">
            <a:avLst/>
          </a:prstGeom>
          <a:noFill/>
          <a:ln w="9525">
            <a:noFill/>
            <a:miter lim="800000"/>
            <a:headEnd/>
            <a:tailEnd/>
          </a:ln>
          <a:effectLst/>
        </p:spPr>
        <p:txBody>
          <a:bodyPr wrap="none">
            <a:spAutoFit/>
          </a:bodyPr>
          <a:lstStyle/>
          <a:p>
            <a:r>
              <a:rPr lang="en-US">
                <a:latin typeface="Britannic Bold" pitchFamily="34" charset="0"/>
              </a:rPr>
              <a:t>Electrical, pneumatic, rail system, etc.</a:t>
            </a:r>
            <a:r>
              <a:rPr lang="en-US">
                <a:latin typeface="Arial" charset="0"/>
              </a:rPr>
              <a:t> </a:t>
            </a:r>
          </a:p>
        </p:txBody>
      </p:sp>
      <p:pic>
        <p:nvPicPr>
          <p:cNvPr id="4100" name="Picture 4" descr="DSCN3332"/>
          <p:cNvPicPr>
            <a:picLocks noChangeAspect="1" noChangeArrowheads="1"/>
          </p:cNvPicPr>
          <p:nvPr/>
        </p:nvPicPr>
        <p:blipFill>
          <a:blip r:embed="rId3" cstate="print">
            <a:lum bright="48000"/>
          </a:blip>
          <a:srcRect/>
          <a:stretch>
            <a:fillRect/>
          </a:stretch>
        </p:blipFill>
        <p:spPr bwMode="auto">
          <a:xfrm>
            <a:off x="4495800" y="457200"/>
            <a:ext cx="4267200" cy="3048000"/>
          </a:xfrm>
          <a:prstGeom prst="rect">
            <a:avLst/>
          </a:prstGeom>
          <a:noFill/>
        </p:spPr>
      </p:pic>
      <p:grpSp>
        <p:nvGrpSpPr>
          <p:cNvPr id="4131" name="Group 35"/>
          <p:cNvGrpSpPr>
            <a:grpSpLocks/>
          </p:cNvGrpSpPr>
          <p:nvPr/>
        </p:nvGrpSpPr>
        <p:grpSpPr bwMode="auto">
          <a:xfrm>
            <a:off x="228600" y="1676400"/>
            <a:ext cx="4789488" cy="4875213"/>
            <a:chOff x="2361" y="9687"/>
            <a:chExt cx="7541" cy="7679"/>
          </a:xfrm>
        </p:grpSpPr>
        <p:pic>
          <p:nvPicPr>
            <p:cNvPr id="4132" name="Picture 36"/>
            <p:cNvPicPr preferRelativeResize="0">
              <a:picLocks noChangeArrowheads="1"/>
            </p:cNvPicPr>
            <p:nvPr/>
          </p:nvPicPr>
          <p:blipFill>
            <a:blip r:embed="rId4"/>
            <a:srcRect l="41917" t="21960" r="39771" b="14769"/>
            <a:stretch>
              <a:fillRect/>
            </a:stretch>
          </p:blipFill>
          <p:spPr bwMode="auto">
            <a:xfrm>
              <a:off x="2361" y="9687"/>
              <a:ext cx="4351" cy="7679"/>
            </a:xfrm>
            <a:prstGeom prst="rect">
              <a:avLst/>
            </a:prstGeom>
            <a:noFill/>
            <a:ln w="12700">
              <a:miter lim="800000"/>
              <a:headEnd/>
              <a:tailEnd/>
            </a:ln>
            <a:effectLst/>
          </p:spPr>
        </p:pic>
        <p:sp>
          <p:nvSpPr>
            <p:cNvPr id="4133" name="Text Box 37"/>
            <p:cNvSpPr txBox="1">
              <a:spLocks noChangeArrowheads="1"/>
            </p:cNvSpPr>
            <p:nvPr/>
          </p:nvSpPr>
          <p:spPr bwMode="auto">
            <a:xfrm>
              <a:off x="7127" y="10506"/>
              <a:ext cx="2565" cy="345"/>
            </a:xfrm>
            <a:prstGeom prst="rect">
              <a:avLst/>
            </a:prstGeom>
            <a:noFill/>
            <a:ln w="9525">
              <a:noFill/>
              <a:miter lim="800000"/>
              <a:headEnd/>
              <a:tailEnd/>
            </a:ln>
          </p:spPr>
          <p:txBody>
            <a:bodyPr/>
            <a:lstStyle/>
            <a:p>
              <a:r>
                <a:rPr lang="en-US" sz="1000" b="1">
                  <a:solidFill>
                    <a:srgbClr val="0000FF"/>
                  </a:solidFill>
                  <a:latin typeface="Arial" charset="0"/>
                </a:rPr>
                <a:t>Roller Gravity Conveyors</a:t>
              </a:r>
              <a:r>
                <a:rPr lang="en-US" sz="1200">
                  <a:latin typeface="Times New Roman" pitchFamily="18" charset="0"/>
                </a:rPr>
                <a:t> </a:t>
              </a:r>
              <a:endParaRPr lang="en-US">
                <a:latin typeface="Arial" charset="0"/>
              </a:endParaRPr>
            </a:p>
          </p:txBody>
        </p:sp>
        <p:sp>
          <p:nvSpPr>
            <p:cNvPr id="4134" name="Text Box 38"/>
            <p:cNvSpPr txBox="1">
              <a:spLocks noChangeArrowheads="1"/>
            </p:cNvSpPr>
            <p:nvPr/>
          </p:nvSpPr>
          <p:spPr bwMode="auto">
            <a:xfrm>
              <a:off x="7337" y="10956"/>
              <a:ext cx="2565" cy="345"/>
            </a:xfrm>
            <a:prstGeom prst="rect">
              <a:avLst/>
            </a:prstGeom>
            <a:noFill/>
            <a:ln w="9525">
              <a:noFill/>
              <a:miter lim="800000"/>
              <a:headEnd/>
              <a:tailEnd/>
            </a:ln>
          </p:spPr>
          <p:txBody>
            <a:bodyPr/>
            <a:lstStyle/>
            <a:p>
              <a:r>
                <a:rPr lang="en-US" sz="1000" b="1">
                  <a:solidFill>
                    <a:srgbClr val="0000FF"/>
                  </a:solidFill>
                  <a:latin typeface="Arial" charset="0"/>
                </a:rPr>
                <a:t>Bridges For Manipulators</a:t>
              </a:r>
              <a:r>
                <a:rPr lang="en-US" sz="1200">
                  <a:latin typeface="Times New Roman" pitchFamily="18" charset="0"/>
                </a:rPr>
                <a:t> </a:t>
              </a:r>
              <a:endParaRPr lang="en-US">
                <a:latin typeface="Arial" charset="0"/>
              </a:endParaRPr>
            </a:p>
          </p:txBody>
        </p:sp>
        <p:sp>
          <p:nvSpPr>
            <p:cNvPr id="4135" name="Line 39"/>
            <p:cNvSpPr>
              <a:spLocks noChangeShapeType="1"/>
            </p:cNvSpPr>
            <p:nvPr/>
          </p:nvSpPr>
          <p:spPr bwMode="auto">
            <a:xfrm flipH="1">
              <a:off x="3917" y="10656"/>
              <a:ext cx="3240" cy="300"/>
            </a:xfrm>
            <a:prstGeom prst="line">
              <a:avLst/>
            </a:prstGeom>
            <a:noFill/>
            <a:ln w="25400">
              <a:solidFill>
                <a:srgbClr val="0000FF"/>
              </a:solidFill>
              <a:round/>
              <a:headEnd/>
              <a:tailEnd type="triangle" w="med" len="med"/>
            </a:ln>
          </p:spPr>
          <p:txBody>
            <a:bodyPr/>
            <a:lstStyle/>
            <a:p>
              <a:endParaRPr lang="en-US"/>
            </a:p>
          </p:txBody>
        </p:sp>
        <p:sp>
          <p:nvSpPr>
            <p:cNvPr id="4136" name="Line 40"/>
            <p:cNvSpPr>
              <a:spLocks noChangeShapeType="1"/>
            </p:cNvSpPr>
            <p:nvPr/>
          </p:nvSpPr>
          <p:spPr bwMode="auto">
            <a:xfrm flipH="1">
              <a:off x="6212" y="11091"/>
              <a:ext cx="1200" cy="330"/>
            </a:xfrm>
            <a:prstGeom prst="line">
              <a:avLst/>
            </a:prstGeom>
            <a:noFill/>
            <a:ln w="25400">
              <a:solidFill>
                <a:srgbClr val="0000FF"/>
              </a:solidFill>
              <a:round/>
              <a:headEnd/>
              <a:tailEnd type="triangle" w="med" len="med"/>
            </a:ln>
          </p:spPr>
          <p:txBody>
            <a:bodyPr/>
            <a:lstStyle/>
            <a:p>
              <a:endParaRPr lang="en-US"/>
            </a:p>
          </p:txBody>
        </p:sp>
        <p:sp>
          <p:nvSpPr>
            <p:cNvPr id="4137" name="Line 41"/>
            <p:cNvSpPr>
              <a:spLocks noChangeShapeType="1"/>
            </p:cNvSpPr>
            <p:nvPr/>
          </p:nvSpPr>
          <p:spPr bwMode="auto">
            <a:xfrm flipH="1">
              <a:off x="4157" y="11076"/>
              <a:ext cx="3240" cy="300"/>
            </a:xfrm>
            <a:prstGeom prst="line">
              <a:avLst/>
            </a:prstGeom>
            <a:noFill/>
            <a:ln w="25400">
              <a:solidFill>
                <a:srgbClr val="0000FF"/>
              </a:solidFill>
              <a:round/>
              <a:headEnd/>
              <a:tailEnd type="triangle" w="med" len="med"/>
            </a:ln>
          </p:spPr>
          <p:txBody>
            <a:bodyPr/>
            <a:lstStyle/>
            <a:p>
              <a:endParaRPr lang="en-US"/>
            </a:p>
          </p:txBody>
        </p:sp>
      </p:grpSp>
      <p:sp>
        <p:nvSpPr>
          <p:cNvPr id="4236" name="Line 140"/>
          <p:cNvSpPr>
            <a:spLocks noChangeShapeType="1"/>
          </p:cNvSpPr>
          <p:nvPr/>
        </p:nvSpPr>
        <p:spPr bwMode="auto">
          <a:xfrm>
            <a:off x="4252913" y="-8696325"/>
            <a:ext cx="0" cy="0"/>
          </a:xfrm>
          <a:prstGeom prst="line">
            <a:avLst/>
          </a:prstGeom>
          <a:noFill/>
          <a:ln w="12700" cap="rnd">
            <a:solidFill>
              <a:srgbClr val="000000"/>
            </a:solidFill>
            <a:round/>
            <a:headEnd/>
            <a:tailEnd/>
          </a:ln>
          <a:effectLst/>
        </p:spPr>
        <p:txBody>
          <a:bodyPr/>
          <a:lstStyle/>
          <a:p>
            <a:endParaRPr lang="en-US"/>
          </a:p>
        </p:txBody>
      </p:sp>
      <p:sp>
        <p:nvSpPr>
          <p:cNvPr id="4241" name="Line 145"/>
          <p:cNvSpPr>
            <a:spLocks noChangeShapeType="1"/>
          </p:cNvSpPr>
          <p:nvPr/>
        </p:nvSpPr>
        <p:spPr bwMode="auto">
          <a:xfrm>
            <a:off x="4252913" y="-8696325"/>
            <a:ext cx="0" cy="0"/>
          </a:xfrm>
          <a:prstGeom prst="line">
            <a:avLst/>
          </a:prstGeom>
          <a:noFill/>
          <a:ln w="12700" cap="rnd">
            <a:solidFill>
              <a:srgbClr val="000000"/>
            </a:solidFill>
            <a:round/>
            <a:headEnd/>
            <a:tailEnd/>
          </a:ln>
          <a:effectLst/>
        </p:spPr>
        <p:txBody>
          <a:bodyPr/>
          <a:lstStyle/>
          <a:p>
            <a:endParaRPr lang="en-US"/>
          </a:p>
        </p:txBody>
      </p:sp>
      <p:sp>
        <p:nvSpPr>
          <p:cNvPr id="4248" name="Line 152"/>
          <p:cNvSpPr>
            <a:spLocks noChangeShapeType="1"/>
          </p:cNvSpPr>
          <p:nvPr/>
        </p:nvSpPr>
        <p:spPr bwMode="auto">
          <a:xfrm>
            <a:off x="4252913" y="-8451850"/>
            <a:ext cx="0" cy="0"/>
          </a:xfrm>
          <a:prstGeom prst="line">
            <a:avLst/>
          </a:prstGeom>
          <a:noFill/>
          <a:ln w="12700" cap="rnd">
            <a:solidFill>
              <a:srgbClr val="000000"/>
            </a:solidFill>
            <a:round/>
            <a:headEnd/>
            <a:tailEnd/>
          </a:ln>
          <a:effectLst/>
        </p:spPr>
        <p:txBody>
          <a:bodyPr/>
          <a:lstStyle/>
          <a:p>
            <a:endParaRPr lang="en-US"/>
          </a:p>
        </p:txBody>
      </p:sp>
      <p:sp>
        <p:nvSpPr>
          <p:cNvPr id="4253" name="Line 157"/>
          <p:cNvSpPr>
            <a:spLocks noChangeShapeType="1"/>
          </p:cNvSpPr>
          <p:nvPr/>
        </p:nvSpPr>
        <p:spPr bwMode="auto">
          <a:xfrm>
            <a:off x="4252913" y="-8451850"/>
            <a:ext cx="0" cy="0"/>
          </a:xfrm>
          <a:prstGeom prst="line">
            <a:avLst/>
          </a:prstGeom>
          <a:noFill/>
          <a:ln w="12700" cap="rnd">
            <a:solidFill>
              <a:srgbClr val="000000"/>
            </a:solidFill>
            <a:round/>
            <a:headEnd/>
            <a:tailEnd/>
          </a:ln>
          <a:effectLst/>
        </p:spPr>
        <p:txBody>
          <a:bodyPr/>
          <a:lstStyle/>
          <a:p>
            <a:endParaRPr lang="en-US"/>
          </a:p>
        </p:txBody>
      </p:sp>
      <p:sp>
        <p:nvSpPr>
          <p:cNvPr id="4260" name="Line 164"/>
          <p:cNvSpPr>
            <a:spLocks noChangeShapeType="1"/>
          </p:cNvSpPr>
          <p:nvPr/>
        </p:nvSpPr>
        <p:spPr bwMode="auto">
          <a:xfrm>
            <a:off x="4252913" y="-8207375"/>
            <a:ext cx="0" cy="0"/>
          </a:xfrm>
          <a:prstGeom prst="line">
            <a:avLst/>
          </a:prstGeom>
          <a:noFill/>
          <a:ln w="12700" cap="rnd">
            <a:solidFill>
              <a:srgbClr val="000000"/>
            </a:solidFill>
            <a:round/>
            <a:headEnd/>
            <a:tailEnd/>
          </a:ln>
          <a:effectLst/>
        </p:spPr>
        <p:txBody>
          <a:bodyPr/>
          <a:lstStyle/>
          <a:p>
            <a:endParaRPr lang="en-US"/>
          </a:p>
        </p:txBody>
      </p:sp>
      <p:sp>
        <p:nvSpPr>
          <p:cNvPr id="4265" name="Line 169"/>
          <p:cNvSpPr>
            <a:spLocks noChangeShapeType="1"/>
          </p:cNvSpPr>
          <p:nvPr/>
        </p:nvSpPr>
        <p:spPr bwMode="auto">
          <a:xfrm>
            <a:off x="4252913" y="-8207375"/>
            <a:ext cx="0" cy="0"/>
          </a:xfrm>
          <a:prstGeom prst="line">
            <a:avLst/>
          </a:prstGeom>
          <a:noFill/>
          <a:ln w="12700" cap="rnd">
            <a:solidFill>
              <a:srgbClr val="000000"/>
            </a:solidFill>
            <a:round/>
            <a:headEnd/>
            <a:tailEnd/>
          </a:ln>
          <a:effectLst/>
        </p:spPr>
        <p:txBody>
          <a:bodyPr/>
          <a:lstStyle/>
          <a:p>
            <a:endParaRPr lang="en-US"/>
          </a:p>
        </p:txBody>
      </p:sp>
      <p:sp>
        <p:nvSpPr>
          <p:cNvPr id="4272" name="Line 176"/>
          <p:cNvSpPr>
            <a:spLocks noChangeShapeType="1"/>
          </p:cNvSpPr>
          <p:nvPr/>
        </p:nvSpPr>
        <p:spPr bwMode="auto">
          <a:xfrm>
            <a:off x="4252913" y="-7962900"/>
            <a:ext cx="0" cy="0"/>
          </a:xfrm>
          <a:prstGeom prst="line">
            <a:avLst/>
          </a:prstGeom>
          <a:noFill/>
          <a:ln w="12700" cap="rnd">
            <a:solidFill>
              <a:srgbClr val="000000"/>
            </a:solidFill>
            <a:round/>
            <a:headEnd/>
            <a:tailEnd/>
          </a:ln>
          <a:effectLst/>
        </p:spPr>
        <p:txBody>
          <a:bodyPr/>
          <a:lstStyle/>
          <a:p>
            <a:endParaRPr lang="en-US"/>
          </a:p>
        </p:txBody>
      </p:sp>
      <p:sp>
        <p:nvSpPr>
          <p:cNvPr id="4277" name="Line 181"/>
          <p:cNvSpPr>
            <a:spLocks noChangeShapeType="1"/>
          </p:cNvSpPr>
          <p:nvPr/>
        </p:nvSpPr>
        <p:spPr bwMode="auto">
          <a:xfrm>
            <a:off x="4252913" y="-7962900"/>
            <a:ext cx="0" cy="0"/>
          </a:xfrm>
          <a:prstGeom prst="line">
            <a:avLst/>
          </a:prstGeom>
          <a:noFill/>
          <a:ln w="12700" cap="rnd">
            <a:solidFill>
              <a:srgbClr val="000000"/>
            </a:solidFill>
            <a:round/>
            <a:headEnd/>
            <a:tailEnd/>
          </a:ln>
          <a:effectLst/>
        </p:spPr>
        <p:txBody>
          <a:bodyPr/>
          <a:lstStyle/>
          <a:p>
            <a:endParaRPr lang="en-US"/>
          </a:p>
        </p:txBody>
      </p:sp>
      <p:sp>
        <p:nvSpPr>
          <p:cNvPr id="4284" name="Line 188"/>
          <p:cNvSpPr>
            <a:spLocks noChangeShapeType="1"/>
          </p:cNvSpPr>
          <p:nvPr/>
        </p:nvSpPr>
        <p:spPr bwMode="auto">
          <a:xfrm>
            <a:off x="4252913" y="-7718425"/>
            <a:ext cx="0" cy="0"/>
          </a:xfrm>
          <a:prstGeom prst="line">
            <a:avLst/>
          </a:prstGeom>
          <a:noFill/>
          <a:ln w="12700" cap="rnd">
            <a:solidFill>
              <a:srgbClr val="000000"/>
            </a:solidFill>
            <a:round/>
            <a:headEnd/>
            <a:tailEnd/>
          </a:ln>
          <a:effectLst/>
        </p:spPr>
        <p:txBody>
          <a:bodyPr/>
          <a:lstStyle/>
          <a:p>
            <a:endParaRPr lang="en-US"/>
          </a:p>
        </p:txBody>
      </p:sp>
      <p:sp>
        <p:nvSpPr>
          <p:cNvPr id="4289" name="Line 193"/>
          <p:cNvSpPr>
            <a:spLocks noChangeShapeType="1"/>
          </p:cNvSpPr>
          <p:nvPr/>
        </p:nvSpPr>
        <p:spPr bwMode="auto">
          <a:xfrm>
            <a:off x="4252913" y="-7718425"/>
            <a:ext cx="0" cy="0"/>
          </a:xfrm>
          <a:prstGeom prst="line">
            <a:avLst/>
          </a:prstGeom>
          <a:noFill/>
          <a:ln w="12700" cap="rnd">
            <a:solidFill>
              <a:srgbClr val="000000"/>
            </a:solidFill>
            <a:round/>
            <a:headEnd/>
            <a:tailEnd/>
          </a:ln>
          <a:effectLst/>
        </p:spPr>
        <p:txBody>
          <a:bodyPr/>
          <a:lstStyle/>
          <a:p>
            <a:endParaRPr lang="en-US"/>
          </a:p>
        </p:txBody>
      </p:sp>
      <p:sp>
        <p:nvSpPr>
          <p:cNvPr id="4308" name="Line 212"/>
          <p:cNvSpPr>
            <a:spLocks noChangeShapeType="1"/>
          </p:cNvSpPr>
          <p:nvPr/>
        </p:nvSpPr>
        <p:spPr bwMode="auto">
          <a:xfrm>
            <a:off x="4252913" y="-7229475"/>
            <a:ext cx="0" cy="0"/>
          </a:xfrm>
          <a:prstGeom prst="line">
            <a:avLst/>
          </a:prstGeom>
          <a:noFill/>
          <a:ln w="12700" cap="rnd">
            <a:solidFill>
              <a:srgbClr val="000000"/>
            </a:solidFill>
            <a:round/>
            <a:headEnd/>
            <a:tailEnd/>
          </a:ln>
          <a:effectLst/>
        </p:spPr>
        <p:txBody>
          <a:bodyPr/>
          <a:lstStyle/>
          <a:p>
            <a:endParaRPr lang="en-US"/>
          </a:p>
        </p:txBody>
      </p:sp>
      <p:sp>
        <p:nvSpPr>
          <p:cNvPr id="4314" name="Line 218"/>
          <p:cNvSpPr>
            <a:spLocks noChangeShapeType="1"/>
          </p:cNvSpPr>
          <p:nvPr/>
        </p:nvSpPr>
        <p:spPr bwMode="auto">
          <a:xfrm>
            <a:off x="4252913" y="-7229475"/>
            <a:ext cx="0" cy="0"/>
          </a:xfrm>
          <a:prstGeom prst="line">
            <a:avLst/>
          </a:prstGeom>
          <a:noFill/>
          <a:ln w="12700" cap="rnd">
            <a:solidFill>
              <a:srgbClr val="000000"/>
            </a:solidFill>
            <a:round/>
            <a:headEnd/>
            <a:tailEnd/>
          </a:ln>
          <a:effectLst/>
        </p:spPr>
        <p:txBody>
          <a:bodyPr/>
          <a:lstStyle/>
          <a:p>
            <a:endParaRPr lang="en-US"/>
          </a:p>
        </p:txBody>
      </p:sp>
      <p:sp>
        <p:nvSpPr>
          <p:cNvPr id="4321" name="Line 225"/>
          <p:cNvSpPr>
            <a:spLocks noChangeShapeType="1"/>
          </p:cNvSpPr>
          <p:nvPr/>
        </p:nvSpPr>
        <p:spPr bwMode="auto">
          <a:xfrm>
            <a:off x="4252913" y="-6985000"/>
            <a:ext cx="0" cy="0"/>
          </a:xfrm>
          <a:prstGeom prst="line">
            <a:avLst/>
          </a:prstGeom>
          <a:noFill/>
          <a:ln w="12700" cap="rnd">
            <a:solidFill>
              <a:srgbClr val="000000"/>
            </a:solidFill>
            <a:round/>
            <a:headEnd/>
            <a:tailEnd/>
          </a:ln>
          <a:effectLst/>
        </p:spPr>
        <p:txBody>
          <a:bodyPr/>
          <a:lstStyle/>
          <a:p>
            <a:endParaRPr lang="en-US"/>
          </a:p>
        </p:txBody>
      </p:sp>
      <p:sp>
        <p:nvSpPr>
          <p:cNvPr id="4326" name="Line 230"/>
          <p:cNvSpPr>
            <a:spLocks noChangeShapeType="1"/>
          </p:cNvSpPr>
          <p:nvPr/>
        </p:nvSpPr>
        <p:spPr bwMode="auto">
          <a:xfrm>
            <a:off x="4252913" y="-6985000"/>
            <a:ext cx="0" cy="0"/>
          </a:xfrm>
          <a:prstGeom prst="line">
            <a:avLst/>
          </a:prstGeom>
          <a:noFill/>
          <a:ln w="12700" cap="rnd">
            <a:solidFill>
              <a:srgbClr val="000000"/>
            </a:solidFill>
            <a:round/>
            <a:headEnd/>
            <a:tailEnd/>
          </a:ln>
          <a:effectLst/>
        </p:spPr>
        <p:txBody>
          <a:bodyPr/>
          <a:lstStyle/>
          <a:p>
            <a:endParaRPr lang="en-US"/>
          </a:p>
        </p:txBody>
      </p:sp>
      <p:sp>
        <p:nvSpPr>
          <p:cNvPr id="4333" name="Line 237"/>
          <p:cNvSpPr>
            <a:spLocks noChangeShapeType="1"/>
          </p:cNvSpPr>
          <p:nvPr/>
        </p:nvSpPr>
        <p:spPr bwMode="auto">
          <a:xfrm>
            <a:off x="4252913" y="-6740525"/>
            <a:ext cx="0" cy="0"/>
          </a:xfrm>
          <a:prstGeom prst="line">
            <a:avLst/>
          </a:prstGeom>
          <a:noFill/>
          <a:ln w="12700" cap="rnd">
            <a:solidFill>
              <a:srgbClr val="000000"/>
            </a:solidFill>
            <a:round/>
            <a:headEnd/>
            <a:tailEnd/>
          </a:ln>
          <a:effectLst/>
        </p:spPr>
        <p:txBody>
          <a:bodyPr/>
          <a:lstStyle/>
          <a:p>
            <a:endParaRPr lang="en-US"/>
          </a:p>
        </p:txBody>
      </p:sp>
      <p:sp>
        <p:nvSpPr>
          <p:cNvPr id="4338" name="Line 242"/>
          <p:cNvSpPr>
            <a:spLocks noChangeShapeType="1"/>
          </p:cNvSpPr>
          <p:nvPr/>
        </p:nvSpPr>
        <p:spPr bwMode="auto">
          <a:xfrm>
            <a:off x="4252913" y="-6740525"/>
            <a:ext cx="0" cy="0"/>
          </a:xfrm>
          <a:prstGeom prst="line">
            <a:avLst/>
          </a:prstGeom>
          <a:noFill/>
          <a:ln w="12700" cap="rnd">
            <a:solidFill>
              <a:srgbClr val="000000"/>
            </a:solidFill>
            <a:round/>
            <a:headEnd/>
            <a:tailEnd/>
          </a:ln>
          <a:effectLst/>
        </p:spPr>
        <p:txBody>
          <a:bodyPr/>
          <a:lstStyle/>
          <a:p>
            <a:endParaRPr lang="en-US"/>
          </a:p>
        </p:txBody>
      </p:sp>
      <p:sp>
        <p:nvSpPr>
          <p:cNvPr id="4345" name="Line 249"/>
          <p:cNvSpPr>
            <a:spLocks noChangeShapeType="1"/>
          </p:cNvSpPr>
          <p:nvPr/>
        </p:nvSpPr>
        <p:spPr bwMode="auto">
          <a:xfrm>
            <a:off x="4252913" y="-6496050"/>
            <a:ext cx="0" cy="0"/>
          </a:xfrm>
          <a:prstGeom prst="line">
            <a:avLst/>
          </a:prstGeom>
          <a:noFill/>
          <a:ln w="12700" cap="rnd">
            <a:solidFill>
              <a:srgbClr val="000000"/>
            </a:solidFill>
            <a:round/>
            <a:headEnd/>
            <a:tailEnd/>
          </a:ln>
          <a:effectLst/>
        </p:spPr>
        <p:txBody>
          <a:bodyPr/>
          <a:lstStyle/>
          <a:p>
            <a:endParaRPr lang="en-US"/>
          </a:p>
        </p:txBody>
      </p:sp>
      <p:sp>
        <p:nvSpPr>
          <p:cNvPr id="4350" name="Line 254"/>
          <p:cNvSpPr>
            <a:spLocks noChangeShapeType="1"/>
          </p:cNvSpPr>
          <p:nvPr/>
        </p:nvSpPr>
        <p:spPr bwMode="auto">
          <a:xfrm>
            <a:off x="4252913" y="-6496050"/>
            <a:ext cx="0" cy="0"/>
          </a:xfrm>
          <a:prstGeom prst="line">
            <a:avLst/>
          </a:prstGeom>
          <a:noFill/>
          <a:ln w="12700" cap="rnd">
            <a:solidFill>
              <a:srgbClr val="000000"/>
            </a:solidFill>
            <a:round/>
            <a:headEnd/>
            <a:tailEnd/>
          </a:ln>
          <a:effectLst/>
        </p:spPr>
        <p:txBody>
          <a:bodyPr/>
          <a:lstStyle/>
          <a:p>
            <a:endParaRPr lang="en-US"/>
          </a:p>
        </p:txBody>
      </p:sp>
      <p:sp>
        <p:nvSpPr>
          <p:cNvPr id="4357" name="Line 261"/>
          <p:cNvSpPr>
            <a:spLocks noChangeShapeType="1"/>
          </p:cNvSpPr>
          <p:nvPr/>
        </p:nvSpPr>
        <p:spPr bwMode="auto">
          <a:xfrm>
            <a:off x="4252913" y="-6251575"/>
            <a:ext cx="0" cy="0"/>
          </a:xfrm>
          <a:prstGeom prst="line">
            <a:avLst/>
          </a:prstGeom>
          <a:noFill/>
          <a:ln w="12700" cap="rnd">
            <a:solidFill>
              <a:srgbClr val="000000"/>
            </a:solidFill>
            <a:round/>
            <a:headEnd/>
            <a:tailEnd/>
          </a:ln>
          <a:effectLst/>
        </p:spPr>
        <p:txBody>
          <a:bodyPr/>
          <a:lstStyle/>
          <a:p>
            <a:endParaRPr lang="en-US"/>
          </a:p>
        </p:txBody>
      </p:sp>
      <p:sp>
        <p:nvSpPr>
          <p:cNvPr id="4362" name="Line 266"/>
          <p:cNvSpPr>
            <a:spLocks noChangeShapeType="1"/>
          </p:cNvSpPr>
          <p:nvPr/>
        </p:nvSpPr>
        <p:spPr bwMode="auto">
          <a:xfrm>
            <a:off x="4252913" y="-6251575"/>
            <a:ext cx="0" cy="0"/>
          </a:xfrm>
          <a:prstGeom prst="line">
            <a:avLst/>
          </a:prstGeom>
          <a:noFill/>
          <a:ln w="12700" cap="rnd">
            <a:solidFill>
              <a:srgbClr val="000000"/>
            </a:solidFill>
            <a:round/>
            <a:headEnd/>
            <a:tailEnd/>
          </a:ln>
          <a:effectLst/>
        </p:spPr>
        <p:txBody>
          <a:bodyPr/>
          <a:lstStyle/>
          <a:p>
            <a:endParaRPr lang="en-US"/>
          </a:p>
        </p:txBody>
      </p:sp>
      <p:graphicFrame>
        <p:nvGraphicFramePr>
          <p:cNvPr id="4530" name="Group 434"/>
          <p:cNvGraphicFramePr>
            <a:graphicFrameLocks noGrp="1"/>
          </p:cNvGraphicFramePr>
          <p:nvPr/>
        </p:nvGraphicFramePr>
        <p:xfrm>
          <a:off x="4724400" y="3581400"/>
          <a:ext cx="3810000" cy="3108960"/>
        </p:xfrm>
        <a:graphic>
          <a:graphicData uri="http://schemas.openxmlformats.org/drawingml/2006/table">
            <a:tbl>
              <a:tblPr/>
              <a:tblGrid>
                <a:gridCol w="1863725"/>
                <a:gridCol w="1946275"/>
              </a:tblGrid>
              <a:tr h="215900">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Batang" pitchFamily="18" charset="-127"/>
                          <a:cs typeface="Arial" charset="0"/>
                        </a:rPr>
                        <a:t>Temperature:</a:t>
                      </a: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Garamond" pitchFamily="18" charset="0"/>
                        <a:ea typeface="Batang" pitchFamily="18" charset="-127"/>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Batang" pitchFamily="18" charset="-127"/>
                          <a:cs typeface="Arial" charset="0"/>
                        </a:rPr>
                        <a:t>Normal (70-85 degrees)</a:t>
                      </a: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Garamond" pitchFamily="18" charset="0"/>
                        <a:ea typeface="Batang" pitchFamily="18" charset="-127"/>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Batang" pitchFamily="18" charset="-127"/>
                          <a:cs typeface="Arial" charset="0"/>
                        </a:rPr>
                        <a:t>Electrical:</a:t>
                      </a: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Garamond" pitchFamily="18" charset="0"/>
                        <a:ea typeface="Batang" pitchFamily="18" charset="-127"/>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Batang" pitchFamily="18" charset="-127"/>
                          <a:cs typeface="Arial" charset="0"/>
                        </a:rPr>
                        <a:t>460V 3ph</a:t>
                      </a: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Garamond" pitchFamily="18" charset="0"/>
                        <a:ea typeface="Batang" pitchFamily="18" charset="-127"/>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Batang" pitchFamily="18" charset="-127"/>
                          <a:cs typeface="Arial" charset="0"/>
                        </a:rPr>
                        <a:t>Air pressure:</a:t>
                      </a: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Garamond" pitchFamily="18" charset="0"/>
                        <a:ea typeface="Batang" pitchFamily="18" charset="-127"/>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Batang" pitchFamily="18" charset="-127"/>
                          <a:cs typeface="Arial" charset="0"/>
                        </a:rPr>
                        <a:t>91-110 psi</a:t>
                      </a: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Garamond" pitchFamily="18" charset="0"/>
                        <a:ea typeface="Batang" pitchFamily="18" charset="-127"/>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Batang" pitchFamily="18" charset="-127"/>
                          <a:cs typeface="Arial" charset="0"/>
                        </a:rPr>
                        <a:t>Current handling method:</a:t>
                      </a: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Garamond" pitchFamily="18" charset="0"/>
                        <a:ea typeface="Batang" pitchFamily="18" charset="-127"/>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Batang" pitchFamily="18" charset="-127"/>
                          <a:cs typeface="Arial" charset="0"/>
                        </a:rPr>
                        <a:t>Crane</a:t>
                      </a: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Garamond" pitchFamily="18" charset="0"/>
                        <a:ea typeface="Batang" pitchFamily="18" charset="-127"/>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Batang" pitchFamily="18" charset="-127"/>
                          <a:cs typeface="Arial" charset="0"/>
                        </a:rPr>
                        <a:t>Cycle time:</a:t>
                      </a: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Garamond" pitchFamily="18" charset="0"/>
                        <a:ea typeface="Batang" pitchFamily="18" charset="-127"/>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Batang" pitchFamily="18" charset="-127"/>
                          <a:cs typeface="Arial" charset="0"/>
                        </a:rPr>
                        <a:t>3 minutes/1 Kit</a:t>
                      </a: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Garamond" pitchFamily="18" charset="0"/>
                        <a:ea typeface="Batang" pitchFamily="18" charset="-127"/>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Batang" pitchFamily="18" charset="-127"/>
                          <a:cs typeface="Arial" charset="0"/>
                        </a:rPr>
                        <a:t>Assembly lines:</a:t>
                      </a: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Garamond" pitchFamily="18" charset="0"/>
                        <a:ea typeface="Batang" pitchFamily="18" charset="-127"/>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Batang" pitchFamily="18" charset="-127"/>
                          <a:cs typeface="Arial" charset="0"/>
                        </a:rPr>
                        <a:t>1</a:t>
                      </a: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Garamond" pitchFamily="18" charset="0"/>
                        <a:ea typeface="Batang" pitchFamily="18" charset="-127"/>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Batang" pitchFamily="18" charset="-127"/>
                          <a:cs typeface="Arial" charset="0"/>
                        </a:rPr>
                        <a:t>Assembly shifts</a:t>
                      </a: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Garamond" pitchFamily="18" charset="0"/>
                        <a:ea typeface="Batang" pitchFamily="18" charset="-127"/>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Batang" pitchFamily="18" charset="-127"/>
                          <a:cs typeface="Arial" charset="0"/>
                        </a:rPr>
                        <a:t>2</a:t>
                      </a: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Garamond" pitchFamily="18" charset="0"/>
                        <a:ea typeface="Batang" pitchFamily="18" charset="-127"/>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Batang" pitchFamily="18" charset="-127"/>
                          <a:cs typeface="Arial" charset="0"/>
                        </a:rPr>
                        <a:t>Days/week</a:t>
                      </a: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Garamond" pitchFamily="18" charset="0"/>
                        <a:ea typeface="Batang" pitchFamily="18" charset="-127"/>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Batang" pitchFamily="18" charset="-127"/>
                          <a:cs typeface="Arial" charset="0"/>
                        </a:rPr>
                        <a:t>5</a:t>
                      </a: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Garamond" pitchFamily="18" charset="0"/>
                        <a:ea typeface="Batang" pitchFamily="18" charset="-127"/>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Batang" pitchFamily="18" charset="-127"/>
                          <a:cs typeface="Arial" charset="0"/>
                        </a:rPr>
                        <a:t>Days/year</a:t>
                      </a: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Garamond" pitchFamily="18" charset="0"/>
                        <a:ea typeface="Batang" pitchFamily="18" charset="-127"/>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Batang" pitchFamily="18" charset="-127"/>
                          <a:cs typeface="Arial" charset="0"/>
                        </a:rPr>
                        <a:t>250</a:t>
                      </a: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Garamond" pitchFamily="18" charset="0"/>
                        <a:ea typeface="Batang" pitchFamily="18" charset="-127"/>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Batang" pitchFamily="18" charset="-127"/>
                          <a:cs typeface="Arial" charset="0"/>
                        </a:rPr>
                        <a:t>Trucks/shift</a:t>
                      </a: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Garamond" pitchFamily="18" charset="0"/>
                        <a:ea typeface="Batang" pitchFamily="18" charset="-127"/>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Batang" pitchFamily="18" charset="-127"/>
                          <a:cs typeface="Arial" charset="0"/>
                        </a:rPr>
                        <a:t>30</a:t>
                      </a: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Garamond" pitchFamily="18" charset="0"/>
                        <a:ea typeface="Batang" pitchFamily="18" charset="-127"/>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71450">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Batang" pitchFamily="18" charset="-127"/>
                          <a:cs typeface="Arial" charset="0"/>
                        </a:rPr>
                        <a:t>Trucks/day</a:t>
                      </a: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Garamond" pitchFamily="18" charset="0"/>
                        <a:ea typeface="Batang" pitchFamily="18" charset="-127"/>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Batang" pitchFamily="18" charset="-127"/>
                          <a:cs typeface="Arial" charset="0"/>
                        </a:rPr>
                        <a:t>60</a:t>
                      </a: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Garamond" pitchFamily="18" charset="0"/>
                        <a:ea typeface="Batang" pitchFamily="18" charset="-127"/>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Batang" pitchFamily="18" charset="-127"/>
                          <a:cs typeface="Arial" charset="0"/>
                        </a:rPr>
                        <a:t>Trucks/year</a:t>
                      </a: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Garamond" pitchFamily="18" charset="0"/>
                        <a:ea typeface="Batang" pitchFamily="18" charset="-127"/>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1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Batang" pitchFamily="18" charset="-127"/>
                          <a:cs typeface="Arial" charset="0"/>
                        </a:rPr>
                        <a:t>15000</a:t>
                      </a:r>
                      <a:endParaRPr kumimoji="0" lang="en-US" sz="1800" b="0" i="0" u="none" strike="noStrike" cap="none" normalizeH="0" baseline="0" smtClean="0">
                        <a:ln>
                          <a:noFill/>
                        </a:ln>
                        <a:solidFill>
                          <a:schemeClr val="tx1"/>
                        </a:solidFill>
                        <a:effectLst>
                          <a:outerShdw blurRad="38100" dist="38100" dir="2700000" algn="tl">
                            <a:srgbClr val="C0C0C0"/>
                          </a:outerShdw>
                        </a:effectLst>
                        <a:latin typeface="Garamond" pitchFamily="18" charset="0"/>
                        <a:ea typeface="Batang" pitchFamily="18" charset="-127"/>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455863" y="688975"/>
            <a:ext cx="3846512" cy="457200"/>
          </a:xfrm>
          <a:prstGeom prst="rect">
            <a:avLst/>
          </a:prstGeom>
          <a:noFill/>
          <a:ln w="9525">
            <a:noFill/>
            <a:miter lim="800000"/>
            <a:headEnd/>
            <a:tailEnd/>
          </a:ln>
          <a:effectLst/>
        </p:spPr>
        <p:txBody>
          <a:bodyPr wrap="none">
            <a:spAutoFit/>
          </a:bodyPr>
          <a:lstStyle/>
          <a:p>
            <a:pPr algn="ctr"/>
            <a:r>
              <a:rPr lang="en-US" sz="2400">
                <a:latin typeface="Arial" charset="0"/>
              </a:rPr>
              <a:t>Design system break down</a:t>
            </a:r>
          </a:p>
        </p:txBody>
      </p:sp>
      <p:sp>
        <p:nvSpPr>
          <p:cNvPr id="5150" name="Text Box 30"/>
          <p:cNvSpPr txBox="1">
            <a:spLocks noChangeArrowheads="1"/>
          </p:cNvSpPr>
          <p:nvPr/>
        </p:nvSpPr>
        <p:spPr bwMode="auto">
          <a:xfrm>
            <a:off x="1050925" y="1408113"/>
            <a:ext cx="184150" cy="366712"/>
          </a:xfrm>
          <a:prstGeom prst="rect">
            <a:avLst/>
          </a:prstGeom>
          <a:noFill/>
          <a:ln w="9525">
            <a:noFill/>
            <a:miter lim="800000"/>
            <a:headEnd/>
            <a:tailEnd/>
          </a:ln>
          <a:effectLst/>
        </p:spPr>
        <p:txBody>
          <a:bodyPr wrap="none">
            <a:spAutoFit/>
          </a:bodyPr>
          <a:lstStyle/>
          <a:p>
            <a:endParaRPr lang="en-US">
              <a:latin typeface="Arial" charset="0"/>
            </a:endParaRPr>
          </a:p>
        </p:txBody>
      </p:sp>
      <p:sp>
        <p:nvSpPr>
          <p:cNvPr id="5151" name="Text Box 31"/>
          <p:cNvSpPr txBox="1">
            <a:spLocks noChangeArrowheads="1"/>
          </p:cNvSpPr>
          <p:nvPr/>
        </p:nvSpPr>
        <p:spPr bwMode="auto">
          <a:xfrm>
            <a:off x="533400" y="1524000"/>
            <a:ext cx="7974013" cy="3662363"/>
          </a:xfrm>
          <a:prstGeom prst="rect">
            <a:avLst/>
          </a:prstGeom>
          <a:noFill/>
          <a:ln w="9525">
            <a:noFill/>
            <a:miter lim="800000"/>
            <a:headEnd/>
            <a:tailEnd/>
          </a:ln>
          <a:effectLst/>
        </p:spPr>
        <p:txBody>
          <a:bodyPr>
            <a:spAutoFit/>
          </a:bodyPr>
          <a:lstStyle/>
          <a:p>
            <a:pPr marL="342900" indent="-342900">
              <a:buFontTx/>
              <a:buAutoNum type="arabicPeriod"/>
            </a:pPr>
            <a:endParaRPr lang="en-US">
              <a:latin typeface="Britannic Bold" pitchFamily="34" charset="0"/>
            </a:endParaRPr>
          </a:p>
          <a:p>
            <a:pPr marL="342900" indent="-342900">
              <a:buFontTx/>
              <a:buAutoNum type="arabicPeriod"/>
            </a:pPr>
            <a:r>
              <a:rPr lang="en-US">
                <a:latin typeface="Britannic Bold" pitchFamily="34" charset="0"/>
              </a:rPr>
              <a:t>Securely clamp the brake assembly (~105 lbs) to manipulator assembly.</a:t>
            </a:r>
          </a:p>
          <a:p>
            <a:pPr marL="342900" indent="-342900">
              <a:buFontTx/>
              <a:buAutoNum type="arabicPeriod"/>
            </a:pPr>
            <a:r>
              <a:rPr lang="en-US">
                <a:latin typeface="Britannic Bold" pitchFamily="34" charset="0"/>
              </a:rPr>
              <a:t>Once clamped lift the brake assembly off the roller conveyor (24 inches off the ground) to the height of the axel assembly (44 inches off the ground), a span of about 20 inches.</a:t>
            </a:r>
          </a:p>
          <a:p>
            <a:pPr marL="342900" indent="-342900">
              <a:buFontTx/>
              <a:buAutoNum type="arabicPeriod"/>
            </a:pPr>
            <a:r>
              <a:rPr lang="en-US">
                <a:latin typeface="Britannic Bold" pitchFamily="34" charset="0"/>
              </a:rPr>
              <a:t>At axel height, tilt the assembly 90 degrees so that air brake chamber (pumpkin) is inboard in the axel. </a:t>
            </a:r>
          </a:p>
          <a:p>
            <a:pPr marL="342900" indent="-342900">
              <a:buFontTx/>
              <a:buAutoNum type="arabicPeriod"/>
            </a:pPr>
            <a:r>
              <a:rPr lang="en-US">
                <a:latin typeface="Britannic Bold" pitchFamily="34" charset="0"/>
              </a:rPr>
              <a:t>Upon tilting the drum brake assembly 90 degrees, the axle will be rotated to a 3 o’clock position to facilitate the stud assembly.</a:t>
            </a:r>
          </a:p>
          <a:p>
            <a:pPr marL="342900" indent="-342900">
              <a:buFontTx/>
              <a:buAutoNum type="arabicPeriod"/>
            </a:pPr>
            <a:r>
              <a:rPr lang="en-US">
                <a:latin typeface="Britannic Bold" pitchFamily="34" charset="0"/>
              </a:rPr>
              <a:t>Brake drum assembly must be securely held on hub to allow two studs to be inserted and tightened down before releasing from manipulator.</a:t>
            </a:r>
          </a:p>
          <a:p>
            <a:pPr marL="342900" indent="-342900">
              <a:buFontTx/>
              <a:buAutoNum type="arabicPeriod"/>
            </a:pPr>
            <a:r>
              <a:rPr lang="en-US">
                <a:latin typeface="Britannic Bold" pitchFamily="34" charset="0"/>
              </a:rPr>
              <a:t>Release brake drum without causing damage to part, equipment or personnel.</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455988" y="688975"/>
            <a:ext cx="1844675" cy="457200"/>
          </a:xfrm>
          <a:prstGeom prst="rect">
            <a:avLst/>
          </a:prstGeom>
          <a:noFill/>
          <a:ln w="9525">
            <a:noFill/>
            <a:miter lim="800000"/>
            <a:headEnd/>
            <a:tailEnd/>
          </a:ln>
          <a:effectLst/>
        </p:spPr>
        <p:txBody>
          <a:bodyPr wrap="none">
            <a:spAutoFit/>
          </a:bodyPr>
          <a:lstStyle/>
          <a:p>
            <a:pPr algn="ctr"/>
            <a:r>
              <a:rPr lang="en-US" sz="2400">
                <a:latin typeface="Arial" charset="0"/>
              </a:rPr>
              <a:t>Subsystems</a:t>
            </a:r>
          </a:p>
        </p:txBody>
      </p:sp>
      <p:sp>
        <p:nvSpPr>
          <p:cNvPr id="6147" name="Text Box 3"/>
          <p:cNvSpPr txBox="1">
            <a:spLocks noChangeArrowheads="1"/>
          </p:cNvSpPr>
          <p:nvPr/>
        </p:nvSpPr>
        <p:spPr bwMode="auto">
          <a:xfrm>
            <a:off x="1143000" y="1752600"/>
            <a:ext cx="3260725" cy="1465263"/>
          </a:xfrm>
          <a:prstGeom prst="rect">
            <a:avLst/>
          </a:prstGeom>
          <a:noFill/>
          <a:ln w="9525">
            <a:noFill/>
            <a:miter lim="800000"/>
            <a:headEnd/>
            <a:tailEnd/>
          </a:ln>
          <a:effectLst/>
        </p:spPr>
        <p:txBody>
          <a:bodyPr wrap="none">
            <a:spAutoFit/>
          </a:bodyPr>
          <a:lstStyle/>
          <a:p>
            <a:pPr>
              <a:buFontTx/>
              <a:buChar char="•"/>
            </a:pPr>
            <a:r>
              <a:rPr lang="en-US">
                <a:solidFill>
                  <a:srgbClr val="CC00CC"/>
                </a:solidFill>
                <a:latin typeface="Arial" charset="0"/>
              </a:rPr>
              <a:t>Clamping onto the Drum</a:t>
            </a:r>
          </a:p>
          <a:p>
            <a:pPr>
              <a:buFontTx/>
              <a:buChar char="•"/>
            </a:pPr>
            <a:r>
              <a:rPr lang="en-US">
                <a:solidFill>
                  <a:srgbClr val="FF0000"/>
                </a:solidFill>
                <a:latin typeface="Arial" charset="0"/>
              </a:rPr>
              <a:t>Linear movement</a:t>
            </a:r>
          </a:p>
          <a:p>
            <a:pPr>
              <a:buFontTx/>
              <a:buChar char="•"/>
            </a:pPr>
            <a:r>
              <a:rPr lang="en-US">
                <a:solidFill>
                  <a:schemeClr val="folHlink"/>
                </a:solidFill>
                <a:latin typeface="Arial" charset="0"/>
              </a:rPr>
              <a:t>Tilt the Drum 90 degrees</a:t>
            </a:r>
          </a:p>
          <a:p>
            <a:pPr>
              <a:buFontTx/>
              <a:buChar char="•"/>
            </a:pPr>
            <a:r>
              <a:rPr lang="en-US">
                <a:solidFill>
                  <a:srgbClr val="0000FF"/>
                </a:solidFill>
                <a:latin typeface="Arial" charset="0"/>
              </a:rPr>
              <a:t>Rotating Drum about the Axle</a:t>
            </a:r>
          </a:p>
          <a:p>
            <a:endParaRPr lang="en-US">
              <a:latin typeface="Arial" charset="0"/>
            </a:endParaRPr>
          </a:p>
        </p:txBody>
      </p:sp>
      <p:pic>
        <p:nvPicPr>
          <p:cNvPr id="6152" name="Picture 8" descr="18"/>
          <p:cNvPicPr>
            <a:picLocks noChangeAspect="1" noChangeArrowheads="1"/>
          </p:cNvPicPr>
          <p:nvPr/>
        </p:nvPicPr>
        <p:blipFill>
          <a:blip r:embed="rId3">
            <a:clrChange>
              <a:clrFrom>
                <a:srgbClr val="FFFFFF"/>
              </a:clrFrom>
              <a:clrTo>
                <a:srgbClr val="FFFFFF">
                  <a:alpha val="0"/>
                </a:srgbClr>
              </a:clrTo>
            </a:clrChange>
          </a:blip>
          <a:srcRect l="2248" t="3217" r="65169" b="56569"/>
          <a:stretch>
            <a:fillRect/>
          </a:stretch>
        </p:blipFill>
        <p:spPr bwMode="auto">
          <a:xfrm>
            <a:off x="3962400" y="2514600"/>
            <a:ext cx="3657600" cy="3154363"/>
          </a:xfrm>
          <a:prstGeom prst="rect">
            <a:avLst/>
          </a:prstGeom>
          <a:noFill/>
        </p:spPr>
      </p:pic>
      <p:sp>
        <p:nvSpPr>
          <p:cNvPr id="6154" name="AutoShape 10"/>
          <p:cNvSpPr>
            <a:spLocks noChangeArrowheads="1"/>
          </p:cNvSpPr>
          <p:nvPr/>
        </p:nvSpPr>
        <p:spPr bwMode="auto">
          <a:xfrm>
            <a:off x="7620000" y="3810000"/>
            <a:ext cx="609600" cy="533400"/>
          </a:xfrm>
          <a:prstGeom prst="curvedRightArrow">
            <a:avLst>
              <a:gd name="adj1" fmla="val 23333"/>
              <a:gd name="adj2" fmla="val 40000"/>
              <a:gd name="adj3" fmla="val 46132"/>
            </a:avLst>
          </a:prstGeom>
          <a:solidFill>
            <a:srgbClr val="0000FF"/>
          </a:solidFill>
          <a:ln w="9525">
            <a:solidFill>
              <a:schemeClr val="tx1"/>
            </a:solidFill>
            <a:miter lim="800000"/>
            <a:headEnd/>
            <a:tailEnd/>
          </a:ln>
          <a:effectLst/>
        </p:spPr>
        <p:txBody>
          <a:bodyPr wrap="none" anchor="ctr"/>
          <a:lstStyle/>
          <a:p>
            <a:endParaRPr lang="en-US"/>
          </a:p>
        </p:txBody>
      </p:sp>
      <p:sp>
        <p:nvSpPr>
          <p:cNvPr id="6155" name="AutoShape 11"/>
          <p:cNvSpPr>
            <a:spLocks noChangeArrowheads="1"/>
          </p:cNvSpPr>
          <p:nvPr/>
        </p:nvSpPr>
        <p:spPr bwMode="auto">
          <a:xfrm>
            <a:off x="6477000" y="1981200"/>
            <a:ext cx="228600" cy="685800"/>
          </a:xfrm>
          <a:prstGeom prst="upDownArrow">
            <a:avLst>
              <a:gd name="adj1" fmla="val 50000"/>
              <a:gd name="adj2" fmla="val 60000"/>
            </a:avLst>
          </a:prstGeom>
          <a:solidFill>
            <a:srgbClr val="FF0000"/>
          </a:solidFill>
          <a:ln w="9525">
            <a:solidFill>
              <a:schemeClr val="tx1"/>
            </a:solidFill>
            <a:miter lim="800000"/>
            <a:headEnd/>
            <a:tailEnd/>
          </a:ln>
          <a:effectLst/>
        </p:spPr>
        <p:txBody>
          <a:bodyPr wrap="none" anchor="ctr"/>
          <a:lstStyle/>
          <a:p>
            <a:endParaRPr lang="en-US"/>
          </a:p>
        </p:txBody>
      </p:sp>
      <p:sp>
        <p:nvSpPr>
          <p:cNvPr id="6156" name="AutoShape 12"/>
          <p:cNvSpPr>
            <a:spLocks noChangeArrowheads="1"/>
          </p:cNvSpPr>
          <p:nvPr/>
        </p:nvSpPr>
        <p:spPr bwMode="auto">
          <a:xfrm>
            <a:off x="3886200" y="3962400"/>
            <a:ext cx="609600" cy="457200"/>
          </a:xfrm>
          <a:prstGeom prst="curvedDownArrow">
            <a:avLst>
              <a:gd name="adj1" fmla="val 26667"/>
              <a:gd name="adj2" fmla="val 53333"/>
              <a:gd name="adj3" fmla="val 33333"/>
            </a:avLst>
          </a:prstGeom>
          <a:solidFill>
            <a:schemeClr val="folHlink"/>
          </a:solidFill>
          <a:ln w="9525">
            <a:solidFill>
              <a:schemeClr val="tx1"/>
            </a:solidFill>
            <a:miter lim="800000"/>
            <a:headEnd/>
            <a:tailEnd/>
          </a:ln>
          <a:effectLst/>
        </p:spPr>
        <p:txBody>
          <a:bodyPr wrap="none" anchor="ctr"/>
          <a:lstStyle/>
          <a:p>
            <a:endParaRPr lang="en-US"/>
          </a:p>
        </p:txBody>
      </p:sp>
      <p:sp>
        <p:nvSpPr>
          <p:cNvPr id="6157" name="AutoShape 13"/>
          <p:cNvSpPr>
            <a:spLocks noChangeArrowheads="1"/>
          </p:cNvSpPr>
          <p:nvPr/>
        </p:nvSpPr>
        <p:spPr bwMode="auto">
          <a:xfrm>
            <a:off x="7391400" y="5181600"/>
            <a:ext cx="533400" cy="228600"/>
          </a:xfrm>
          <a:prstGeom prst="leftArrow">
            <a:avLst>
              <a:gd name="adj1" fmla="val 50000"/>
              <a:gd name="adj2" fmla="val 58333"/>
            </a:avLst>
          </a:prstGeom>
          <a:solidFill>
            <a:srgbClr val="FF00FF"/>
          </a:solid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633663" y="688975"/>
            <a:ext cx="3490912" cy="457200"/>
          </a:xfrm>
          <a:prstGeom prst="rect">
            <a:avLst/>
          </a:prstGeom>
          <a:noFill/>
          <a:ln w="9525">
            <a:noFill/>
            <a:miter lim="800000"/>
            <a:headEnd/>
            <a:tailEnd/>
          </a:ln>
          <a:effectLst/>
        </p:spPr>
        <p:txBody>
          <a:bodyPr wrap="none">
            <a:spAutoFit/>
          </a:bodyPr>
          <a:lstStyle/>
          <a:p>
            <a:pPr algn="ctr"/>
            <a:r>
              <a:rPr lang="en-US" sz="2400">
                <a:latin typeface="Arial" charset="0"/>
              </a:rPr>
              <a:t>Clamping onto the Drum</a:t>
            </a:r>
          </a:p>
        </p:txBody>
      </p:sp>
      <p:pic>
        <p:nvPicPr>
          <p:cNvPr id="8201" name="Picture 9" descr="16"/>
          <p:cNvPicPr>
            <a:picLocks noChangeAspect="1" noChangeArrowheads="1"/>
          </p:cNvPicPr>
          <p:nvPr/>
        </p:nvPicPr>
        <p:blipFill>
          <a:blip r:embed="rId3">
            <a:clrChange>
              <a:clrFrom>
                <a:srgbClr val="FFFFFF"/>
              </a:clrFrom>
              <a:clrTo>
                <a:srgbClr val="FFFFFF">
                  <a:alpha val="0"/>
                </a:srgbClr>
              </a:clrTo>
            </a:clrChange>
          </a:blip>
          <a:srcRect r="60606" b="53722"/>
          <a:stretch>
            <a:fillRect/>
          </a:stretch>
        </p:blipFill>
        <p:spPr bwMode="auto">
          <a:xfrm>
            <a:off x="381000" y="1295400"/>
            <a:ext cx="3962400" cy="3251200"/>
          </a:xfrm>
          <a:prstGeom prst="rect">
            <a:avLst/>
          </a:prstGeom>
          <a:noFill/>
        </p:spPr>
      </p:pic>
      <p:pic>
        <p:nvPicPr>
          <p:cNvPr id="8202" name="Picture 10" descr="17"/>
          <p:cNvPicPr>
            <a:picLocks noChangeAspect="1" noChangeArrowheads="1"/>
          </p:cNvPicPr>
          <p:nvPr/>
        </p:nvPicPr>
        <p:blipFill>
          <a:blip r:embed="rId4">
            <a:clrChange>
              <a:clrFrom>
                <a:srgbClr val="FFFFFF"/>
              </a:clrFrom>
              <a:clrTo>
                <a:srgbClr val="FFFFFF">
                  <a:alpha val="0"/>
                </a:srgbClr>
              </a:clrTo>
            </a:clrChange>
          </a:blip>
          <a:srcRect r="57426" b="43295"/>
          <a:stretch>
            <a:fillRect/>
          </a:stretch>
        </p:blipFill>
        <p:spPr bwMode="auto">
          <a:xfrm>
            <a:off x="4724400" y="2743200"/>
            <a:ext cx="3276600" cy="304800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108325" y="688975"/>
            <a:ext cx="2541588" cy="457200"/>
          </a:xfrm>
          <a:prstGeom prst="rect">
            <a:avLst/>
          </a:prstGeom>
          <a:noFill/>
          <a:ln w="9525">
            <a:noFill/>
            <a:miter lim="800000"/>
            <a:headEnd/>
            <a:tailEnd/>
          </a:ln>
          <a:effectLst/>
        </p:spPr>
        <p:txBody>
          <a:bodyPr wrap="none">
            <a:spAutoFit/>
          </a:bodyPr>
          <a:lstStyle/>
          <a:p>
            <a:pPr algn="ctr"/>
            <a:r>
              <a:rPr lang="en-US" sz="2400">
                <a:latin typeface="Arial" charset="0"/>
              </a:rPr>
              <a:t>Linear movement</a:t>
            </a:r>
          </a:p>
        </p:txBody>
      </p:sp>
      <p:sp>
        <p:nvSpPr>
          <p:cNvPr id="11267" name="Text Box 3"/>
          <p:cNvSpPr txBox="1">
            <a:spLocks noChangeArrowheads="1"/>
          </p:cNvSpPr>
          <p:nvPr/>
        </p:nvSpPr>
        <p:spPr bwMode="auto">
          <a:xfrm>
            <a:off x="533400" y="1219200"/>
            <a:ext cx="7974013" cy="1465263"/>
          </a:xfrm>
          <a:prstGeom prst="rect">
            <a:avLst/>
          </a:prstGeom>
          <a:noFill/>
          <a:ln w="9525">
            <a:noFill/>
            <a:miter lim="800000"/>
            <a:headEnd/>
            <a:tailEnd/>
          </a:ln>
          <a:effectLst/>
        </p:spPr>
        <p:txBody>
          <a:bodyPr wrap="none">
            <a:spAutoFit/>
          </a:bodyPr>
          <a:lstStyle/>
          <a:p>
            <a:endParaRPr lang="en-US">
              <a:latin typeface="Britannic Bold" pitchFamily="34" charset="0"/>
            </a:endParaRPr>
          </a:p>
          <a:p>
            <a:r>
              <a:rPr lang="en-US">
                <a:latin typeface="Britannic Bold" pitchFamily="34" charset="0"/>
              </a:rPr>
              <a:t>The linear movement consists of a winch that will move the brake assembly</a:t>
            </a:r>
          </a:p>
          <a:p>
            <a:r>
              <a:rPr lang="en-US">
                <a:latin typeface="Britannic Bold" pitchFamily="34" charset="0"/>
              </a:rPr>
              <a:t> from the gravity roller conveyor (24 inches off the ground) to the height </a:t>
            </a:r>
          </a:p>
          <a:p>
            <a:r>
              <a:rPr lang="en-US">
                <a:latin typeface="Britannic Bold" pitchFamily="34" charset="0"/>
              </a:rPr>
              <a:t>of the axel assembly (44 inches off the ground), a span of about 20 inches.  </a:t>
            </a:r>
          </a:p>
          <a:p>
            <a:endParaRPr lang="en-US">
              <a:latin typeface="Britannic Bold" pitchFamily="34" charset="0"/>
            </a:endParaRPr>
          </a:p>
        </p:txBody>
      </p:sp>
      <p:pic>
        <p:nvPicPr>
          <p:cNvPr id="11268" name="Picture 4"/>
          <p:cNvPicPr>
            <a:picLocks noChangeAspect="1" noChangeArrowheads="1"/>
          </p:cNvPicPr>
          <p:nvPr/>
        </p:nvPicPr>
        <p:blipFill>
          <a:blip r:embed="rId3"/>
          <a:srcRect/>
          <a:stretch>
            <a:fillRect/>
          </a:stretch>
        </p:blipFill>
        <p:spPr bwMode="auto">
          <a:xfrm>
            <a:off x="990600" y="2438400"/>
            <a:ext cx="1828800" cy="2895600"/>
          </a:xfrm>
          <a:prstGeom prst="rect">
            <a:avLst/>
          </a:prstGeom>
          <a:noFill/>
          <a:ln w="9525">
            <a:noFill/>
            <a:miter lim="800000"/>
            <a:headEnd/>
            <a:tailEnd/>
          </a:ln>
          <a:effectLst/>
        </p:spPr>
      </p:pic>
      <p:graphicFrame>
        <p:nvGraphicFramePr>
          <p:cNvPr id="11446" name="Group 182"/>
          <p:cNvGraphicFramePr>
            <a:graphicFrameLocks noGrp="1"/>
          </p:cNvGraphicFramePr>
          <p:nvPr/>
        </p:nvGraphicFramePr>
        <p:xfrm>
          <a:off x="533400" y="5638800"/>
          <a:ext cx="8458200" cy="1077278"/>
        </p:xfrm>
        <a:graphic>
          <a:graphicData uri="http://schemas.openxmlformats.org/drawingml/2006/table">
            <a:tbl>
              <a:tblPr/>
              <a:tblGrid>
                <a:gridCol w="1074738"/>
                <a:gridCol w="685800"/>
                <a:gridCol w="469900"/>
                <a:gridCol w="712787"/>
                <a:gridCol w="541338"/>
                <a:gridCol w="509587"/>
                <a:gridCol w="409575"/>
                <a:gridCol w="854075"/>
                <a:gridCol w="469900"/>
                <a:gridCol w="1497013"/>
                <a:gridCol w="639762"/>
                <a:gridCol w="593725"/>
              </a:tblGrid>
              <a:tr h="528638">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Model No.*</a:t>
                      </a:r>
                      <a:endParaRPr kumimoji="0" lang="en-US" sz="800" b="0" i="0" u="none" strike="noStrike" cap="none" normalizeH="0" baseline="0" smtClean="0">
                        <a:ln>
                          <a:noFill/>
                        </a:ln>
                        <a:solidFill>
                          <a:schemeClr val="tx1"/>
                        </a:solidFill>
                        <a:effectLst>
                          <a:outerShdw blurRad="38100" dist="38100" dir="2700000" algn="tl">
                            <a:srgbClr val="FFFFFF"/>
                          </a:outerShdw>
                        </a:effectLst>
                        <a:latin typeface="Garamond" pitchFamily="18" charset="0"/>
                        <a:cs typeface="Arial" charset="0"/>
                      </a:endParaRPr>
                    </a:p>
                  </a:txBody>
                  <a:tcPr anchor="b" horzOverflow="overflow">
                    <a:lnL cap="flat">
                      <a:noFill/>
                    </a:lnL>
                    <a:lnR>
                      <a:noFill/>
                    </a:lnR>
                    <a:lnT cap="fla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Product</a:t>
                      </a:r>
                      <a:b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b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Code</a:t>
                      </a:r>
                      <a:endParaRPr kumimoji="0" lang="en-US" sz="800" b="0" i="0" u="none" strike="noStrike" cap="none" normalizeH="0" baseline="0" smtClean="0">
                        <a:ln>
                          <a:noFill/>
                        </a:ln>
                        <a:solidFill>
                          <a:schemeClr val="tx1"/>
                        </a:solidFill>
                        <a:effectLst>
                          <a:outerShdw blurRad="38100" dist="38100" dir="2700000" algn="tl">
                            <a:srgbClr val="FFFFFF"/>
                          </a:outerShdw>
                        </a:effectLst>
                        <a:latin typeface="Garamond" pitchFamily="18" charset="0"/>
                        <a:cs typeface="Arial" charset="0"/>
                      </a:endParaRPr>
                    </a:p>
                  </a:txBody>
                  <a:tcPr anchor="b" horzOverflow="overflow">
                    <a:lnL>
                      <a:noFill/>
                    </a:lnL>
                    <a:lnR>
                      <a:noFill/>
                    </a:lnR>
                    <a:lnT cap="fla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Rated</a:t>
                      </a:r>
                      <a:b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b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Cap.</a:t>
                      </a:r>
                      <a:b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b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(lbs.)</a:t>
                      </a:r>
                      <a:endParaRPr kumimoji="0" lang="en-US" sz="800" b="0" i="0" u="none" strike="noStrike" cap="none" normalizeH="0" baseline="0" smtClean="0">
                        <a:ln>
                          <a:noFill/>
                        </a:ln>
                        <a:solidFill>
                          <a:schemeClr val="tx1"/>
                        </a:solidFill>
                        <a:effectLst>
                          <a:outerShdw blurRad="38100" dist="38100" dir="2700000" algn="tl">
                            <a:srgbClr val="FFFFFF"/>
                          </a:outerShdw>
                        </a:effectLst>
                        <a:latin typeface="Garamond" pitchFamily="18" charset="0"/>
                        <a:cs typeface="Arial" charset="0"/>
                      </a:endParaRPr>
                    </a:p>
                  </a:txBody>
                  <a:tcPr anchor="b" horzOverflow="overflow">
                    <a:lnL>
                      <a:noFill/>
                    </a:lnL>
                    <a:lnR>
                      <a:noFill/>
                    </a:lnR>
                    <a:lnT cap="fla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No.</a:t>
                      </a:r>
                      <a:b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b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of</a:t>
                      </a:r>
                      <a:b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b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Chains</a:t>
                      </a:r>
                      <a:endParaRPr kumimoji="0" lang="en-US" sz="800" b="0" i="0" u="none" strike="noStrike" cap="none" normalizeH="0" baseline="0" smtClean="0">
                        <a:ln>
                          <a:noFill/>
                        </a:ln>
                        <a:solidFill>
                          <a:schemeClr val="tx1"/>
                        </a:solidFill>
                        <a:effectLst>
                          <a:outerShdw blurRad="38100" dist="38100" dir="2700000" algn="tl">
                            <a:srgbClr val="FFFFFF"/>
                          </a:outerShdw>
                        </a:effectLst>
                        <a:latin typeface="Garamond" pitchFamily="18" charset="0"/>
                        <a:cs typeface="Arial" charset="0"/>
                      </a:endParaRPr>
                    </a:p>
                  </a:txBody>
                  <a:tcPr anchor="b" horzOverflow="overflow">
                    <a:lnL>
                      <a:noFill/>
                    </a:lnL>
                    <a:lnR>
                      <a:noFill/>
                    </a:lnR>
                    <a:lnT cap="fla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Std.</a:t>
                      </a:r>
                      <a:b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b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Lift</a:t>
                      </a:r>
                      <a:b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b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(Feet)</a:t>
                      </a:r>
                      <a:endParaRPr kumimoji="0" lang="en-US" sz="800" b="0" i="0" u="none" strike="noStrike" cap="none" normalizeH="0" baseline="0" smtClean="0">
                        <a:ln>
                          <a:noFill/>
                        </a:ln>
                        <a:solidFill>
                          <a:schemeClr val="tx1"/>
                        </a:solidFill>
                        <a:effectLst>
                          <a:outerShdw blurRad="38100" dist="38100" dir="2700000" algn="tl">
                            <a:srgbClr val="FFFFFF"/>
                          </a:outerShdw>
                        </a:effectLst>
                        <a:latin typeface="Garamond" pitchFamily="18" charset="0"/>
                        <a:cs typeface="Arial" charset="0"/>
                      </a:endParaRPr>
                    </a:p>
                  </a:txBody>
                  <a:tcPr anchor="b" horzOverflow="overflow">
                    <a:lnL>
                      <a:noFill/>
                    </a:lnL>
                    <a:lnR>
                      <a:noFill/>
                    </a:lnR>
                    <a:lnT cap="fla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Lifting</a:t>
                      </a:r>
                      <a:b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b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Speed</a:t>
                      </a:r>
                      <a:b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b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(FPM)</a:t>
                      </a:r>
                      <a:endParaRPr kumimoji="0" lang="en-US" sz="800" b="0" i="0" u="none" strike="noStrike" cap="none" normalizeH="0" baseline="0" smtClean="0">
                        <a:ln>
                          <a:noFill/>
                        </a:ln>
                        <a:solidFill>
                          <a:schemeClr val="tx1"/>
                        </a:solidFill>
                        <a:effectLst>
                          <a:outerShdw blurRad="38100" dist="38100" dir="2700000" algn="tl">
                            <a:srgbClr val="FFFFFF"/>
                          </a:outerShdw>
                        </a:effectLst>
                        <a:latin typeface="Garamond" pitchFamily="18" charset="0"/>
                        <a:cs typeface="Arial" charset="0"/>
                      </a:endParaRPr>
                    </a:p>
                  </a:txBody>
                  <a:tcPr anchor="b" horzOverflow="overflow">
                    <a:lnL>
                      <a:noFill/>
                    </a:lnL>
                    <a:lnR>
                      <a:noFill/>
                    </a:lnR>
                    <a:lnT cap="fla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Motor</a:t>
                      </a:r>
                      <a:b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b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H.P.</a:t>
                      </a:r>
                      <a:endParaRPr kumimoji="0" lang="en-US" sz="800" b="0" i="0" u="none" strike="noStrike" cap="none" normalizeH="0" baseline="0" smtClean="0">
                        <a:ln>
                          <a:noFill/>
                        </a:ln>
                        <a:solidFill>
                          <a:schemeClr val="tx1"/>
                        </a:solidFill>
                        <a:effectLst>
                          <a:outerShdw blurRad="38100" dist="38100" dir="2700000" algn="tl">
                            <a:srgbClr val="FFFFFF"/>
                          </a:outerShdw>
                        </a:effectLst>
                        <a:latin typeface="Garamond" pitchFamily="18" charset="0"/>
                        <a:cs typeface="Arial" charset="0"/>
                      </a:endParaRPr>
                    </a:p>
                  </a:txBody>
                  <a:tcPr anchor="b" horzOverflow="overflow">
                    <a:lnL>
                      <a:noFill/>
                    </a:lnL>
                    <a:lnR>
                      <a:noFill/>
                    </a:lnR>
                    <a:lnT cap="fla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Voltage</a:t>
                      </a:r>
                      <a:b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b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&amp; Phase</a:t>
                      </a:r>
                      <a:b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b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(AC)</a:t>
                      </a:r>
                      <a:endParaRPr kumimoji="0" lang="en-US" sz="800" b="0" i="0" u="none" strike="noStrike" cap="none" normalizeH="0" baseline="0" smtClean="0">
                        <a:ln>
                          <a:noFill/>
                        </a:ln>
                        <a:solidFill>
                          <a:schemeClr val="tx1"/>
                        </a:solidFill>
                        <a:effectLst>
                          <a:outerShdw blurRad="38100" dist="38100" dir="2700000" algn="tl">
                            <a:srgbClr val="FFFFFF"/>
                          </a:outerShdw>
                        </a:effectLst>
                        <a:latin typeface="Garamond" pitchFamily="18" charset="0"/>
                        <a:cs typeface="Arial" charset="0"/>
                      </a:endParaRPr>
                    </a:p>
                  </a:txBody>
                  <a:tcPr anchor="b" horzOverflow="overflow">
                    <a:lnL>
                      <a:noFill/>
                    </a:lnL>
                    <a:lnR>
                      <a:noFill/>
                    </a:lnR>
                    <a:lnT cap="fla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A</a:t>
                      </a:r>
                      <a:b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b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Dim.</a:t>
                      </a:r>
                      <a:endParaRPr kumimoji="0" lang="en-US" sz="800" b="0" i="0" u="none" strike="noStrike" cap="none" normalizeH="0" baseline="0" smtClean="0">
                        <a:ln>
                          <a:noFill/>
                        </a:ln>
                        <a:solidFill>
                          <a:schemeClr val="tx1"/>
                        </a:solidFill>
                        <a:effectLst>
                          <a:outerShdw blurRad="38100" dist="38100" dir="2700000" algn="tl">
                            <a:srgbClr val="FFFFFF"/>
                          </a:outerShdw>
                        </a:effectLst>
                        <a:latin typeface="Garamond" pitchFamily="18" charset="0"/>
                        <a:cs typeface="Arial" charset="0"/>
                      </a:endParaRPr>
                    </a:p>
                  </a:txBody>
                  <a:tcPr anchor="b" horzOverflow="overflow">
                    <a:lnL>
                      <a:noFill/>
                    </a:lnL>
                    <a:lnR>
                      <a:noFill/>
                    </a:lnR>
                    <a:lnT cap="fla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Housing</a:t>
                      </a:r>
                      <a:b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b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Dim. (in.)</a:t>
                      </a:r>
                      <a:b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b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H x W x L</a:t>
                      </a:r>
                      <a:endParaRPr kumimoji="0" lang="en-US" sz="800" b="0" i="0" u="none" strike="noStrike" cap="none" normalizeH="0" baseline="0" smtClean="0">
                        <a:ln>
                          <a:noFill/>
                        </a:ln>
                        <a:solidFill>
                          <a:schemeClr val="tx1"/>
                        </a:solidFill>
                        <a:effectLst>
                          <a:outerShdw blurRad="38100" dist="38100" dir="2700000" algn="tl">
                            <a:srgbClr val="FFFFFF"/>
                          </a:outerShdw>
                        </a:effectLst>
                        <a:latin typeface="Garamond" pitchFamily="18" charset="0"/>
                        <a:cs typeface="Arial" charset="0"/>
                      </a:endParaRPr>
                    </a:p>
                  </a:txBody>
                  <a:tcPr anchor="b" horzOverflow="overflow">
                    <a:lnL>
                      <a:noFill/>
                    </a:lnL>
                    <a:lnR>
                      <a:noFill/>
                    </a:lnR>
                    <a:lnT cap="fla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Shipping</a:t>
                      </a:r>
                      <a:b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b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Weight</a:t>
                      </a:r>
                      <a:b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br>
                      <a:r>
                        <a:rPr kumimoji="0" lang="en-US" sz="8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Arial" charset="0"/>
                        </a:rPr>
                        <a:t>(Lbs.)</a:t>
                      </a:r>
                      <a:endParaRPr kumimoji="0" lang="en-US" sz="800" b="0" i="0" u="none" strike="noStrike" cap="none" normalizeH="0" baseline="0" smtClean="0">
                        <a:ln>
                          <a:noFill/>
                        </a:ln>
                        <a:solidFill>
                          <a:schemeClr val="tx1"/>
                        </a:solidFill>
                        <a:effectLst>
                          <a:outerShdw blurRad="38100" dist="38100" dir="2700000" algn="tl">
                            <a:srgbClr val="FFFFFF"/>
                          </a:outerShdw>
                        </a:effectLst>
                        <a:latin typeface="Garamond" pitchFamily="18" charset="0"/>
                        <a:cs typeface="Arial" charset="0"/>
                      </a:endParaRPr>
                    </a:p>
                  </a:txBody>
                  <a:tcPr anchor="b" horzOverflow="overflow">
                    <a:lnL>
                      <a:noFill/>
                    </a:lnL>
                    <a:lnR>
                      <a:noFill/>
                    </a:lnR>
                    <a:lnT cap="flat">
                      <a:noFill/>
                    </a:lnT>
                    <a:lnB>
                      <a:noFill/>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800" b="1" i="0" u="none" strike="noStrike" cap="none" normalizeH="0" baseline="0" smtClean="0">
                          <a:ln>
                            <a:noFill/>
                          </a:ln>
                          <a:solidFill>
                            <a:srgbClr val="FF0000"/>
                          </a:solidFill>
                          <a:effectLst>
                            <a:outerShdw blurRad="38100" dist="38100" dir="2700000" algn="tl">
                              <a:srgbClr val="000000"/>
                            </a:outerShdw>
                          </a:effectLst>
                          <a:latin typeface="Times New Roman" pitchFamily="18" charset="0"/>
                          <a:cs typeface="Arial" charset="0"/>
                        </a:rPr>
                        <a:t>Price</a:t>
                      </a:r>
                      <a:endParaRPr kumimoji="0" lang="en-US" sz="800" b="0" i="0" u="none" strike="noStrike" cap="none" normalizeH="0" baseline="0" smtClean="0">
                        <a:ln>
                          <a:noFill/>
                        </a:ln>
                        <a:solidFill>
                          <a:schemeClr val="tx1"/>
                        </a:solidFill>
                        <a:effectLst>
                          <a:outerShdw blurRad="38100" dist="38100" dir="2700000" algn="tl">
                            <a:srgbClr val="FFFFFF"/>
                          </a:outerShdw>
                        </a:effectLst>
                        <a:latin typeface="Garamond" pitchFamily="18" charset="0"/>
                        <a:cs typeface="Arial" charset="0"/>
                      </a:endParaRPr>
                    </a:p>
                  </a:txBody>
                  <a:tcPr anchor="b" horzOverflow="overflow">
                    <a:lnL>
                      <a:noFill/>
                    </a:lnL>
                    <a:lnR cap="flat">
                      <a:noFill/>
                    </a:lnR>
                    <a:lnT cap="flat">
                      <a:noFill/>
                    </a:lnT>
                    <a:lnB>
                      <a:noFill/>
                    </a:lnB>
                    <a:lnTlToBr>
                      <a:noFill/>
                    </a:lnTlToBr>
                    <a:lnBlToTr>
                      <a:noFill/>
                    </a:lnBlToTr>
                    <a:solidFill>
                      <a:srgbClr val="FFFFCC"/>
                    </a:solidFill>
                  </a:tcPr>
                </a:tc>
              </a:tr>
              <a:tr h="249238">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EMW-500B**</a:t>
                      </a:r>
                      <a:endParaRPr kumimoji="0" lang="en-US" sz="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07612W</a:t>
                      </a:r>
                      <a:endParaRPr kumimoji="0" lang="en-US" sz="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500</a:t>
                      </a:r>
                      <a:endParaRPr kumimoji="0" lang="en-US" sz="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2-part</a:t>
                      </a:r>
                      <a:br>
                        <a:rPr kumimoji="0" lang="en-US" sz="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br>
                      <a:r>
                        <a:rPr kumimoji="0" lang="en-US" sz="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wire rope</a:t>
                      </a:r>
                      <a:endParaRPr kumimoji="0" lang="en-US" sz="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10</a:t>
                      </a:r>
                      <a:endParaRPr kumimoji="0" lang="en-US" sz="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10</a:t>
                      </a:r>
                      <a:endParaRPr kumimoji="0" lang="en-US" sz="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1/6</a:t>
                      </a:r>
                      <a:endParaRPr kumimoji="0" lang="en-US" sz="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115V. 1 pH</a:t>
                      </a:r>
                      <a:endParaRPr kumimoji="0" lang="en-US" sz="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13 3/4</a:t>
                      </a:r>
                      <a:endParaRPr kumimoji="0" lang="en-US" sz="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4 3/8 x 6 3/8 x 14 1/4</a:t>
                      </a:r>
                      <a:endParaRPr kumimoji="0" lang="en-US" sz="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Arial" charset="0"/>
                        </a:rPr>
                        <a:t>19</a:t>
                      </a:r>
                      <a:endParaRPr kumimoji="0" lang="en-US" sz="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800" b="1" i="0" u="none" strike="noStrike" cap="none" normalizeH="0" baseline="0" smtClean="0">
                          <a:ln>
                            <a:noFill/>
                          </a:ln>
                          <a:solidFill>
                            <a:srgbClr val="FF0000"/>
                          </a:solidFill>
                          <a:effectLst>
                            <a:outerShdw blurRad="38100" dist="38100" dir="2700000" algn="tl">
                              <a:srgbClr val="C0C0C0"/>
                            </a:outerShdw>
                          </a:effectLst>
                          <a:latin typeface="Times New Roman" pitchFamily="18" charset="0"/>
                          <a:cs typeface="Arial" charset="0"/>
                        </a:rPr>
                        <a:t>$748</a:t>
                      </a:r>
                      <a:endParaRPr kumimoji="0" lang="en-US" sz="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endParaRPr>
                    </a:p>
                  </a:txBody>
                  <a:tcPr anchor="b" horzOverflow="overflow">
                    <a:lnL>
                      <a:noFill/>
                    </a:lnL>
                    <a:lnR cap="flat">
                      <a:noFill/>
                    </a:lnR>
                    <a:lnT>
                      <a:noFill/>
                    </a:lnT>
                    <a:lnB>
                      <a:noFill/>
                    </a:lnB>
                    <a:lnTlToBr>
                      <a:noFill/>
                    </a:lnTlToBr>
                    <a:lnBlToTr>
                      <a:noFill/>
                    </a:lnBlToTr>
                    <a:noFill/>
                  </a:tcPr>
                </a:tc>
              </a:tr>
              <a:tr h="179388">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800" b="0" i="0" u="none" strike="noStrike" cap="none" normalizeH="0" baseline="0" smtClean="0">
                        <a:ln>
                          <a:noFill/>
                        </a:ln>
                        <a:solidFill>
                          <a:schemeClr val="tx1"/>
                        </a:solidFill>
                        <a:effectLst>
                          <a:outerShdw blurRad="38100" dist="38100" dir="2700000" algn="tl">
                            <a:srgbClr val="C0C0C0"/>
                          </a:outerShdw>
                        </a:effectLst>
                        <a:latin typeface="Garamond" pitchFamily="18" charset="0"/>
                        <a:cs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pic>
        <p:nvPicPr>
          <p:cNvPr id="11426" name="Picture 162"/>
          <p:cNvPicPr>
            <a:picLocks noChangeAspect="1" noChangeArrowheads="1"/>
          </p:cNvPicPr>
          <p:nvPr/>
        </p:nvPicPr>
        <p:blipFill>
          <a:blip r:embed="rId4">
            <a:clrChange>
              <a:clrFrom>
                <a:srgbClr val="FCFEFC"/>
              </a:clrFrom>
              <a:clrTo>
                <a:srgbClr val="FCFEFC">
                  <a:alpha val="0"/>
                </a:srgbClr>
              </a:clrTo>
            </a:clrChange>
          </a:blip>
          <a:srcRect/>
          <a:stretch>
            <a:fillRect/>
          </a:stretch>
        </p:blipFill>
        <p:spPr bwMode="auto">
          <a:xfrm>
            <a:off x="5334000" y="2819400"/>
            <a:ext cx="2209800" cy="2209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ream">
  <a:themeElements>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1357</TotalTime>
  <Words>639</Words>
  <Application>Microsoft Office PowerPoint</Application>
  <PresentationFormat>On-screen Show (4:3)</PresentationFormat>
  <Paragraphs>117</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Garamond</vt:lpstr>
      <vt:lpstr>Times New Roman</vt:lpstr>
      <vt:lpstr>Wingdings</vt:lpstr>
      <vt:lpstr>Britannic Bold</vt:lpstr>
      <vt:lpstr>Batang</vt:lpstr>
      <vt:lpstr>Stream</vt:lpstr>
      <vt:lpstr>Slide 1</vt:lpstr>
      <vt:lpstr>Slide 2</vt:lpstr>
      <vt:lpstr>Slide 3</vt:lpstr>
      <vt:lpstr>Slide 4</vt:lpstr>
      <vt:lpstr>Slide 5</vt:lpstr>
      <vt:lpstr>Slide 6</vt:lpstr>
      <vt:lpstr>Slide 7</vt:lpstr>
      <vt:lpstr>Slide 8</vt:lpstr>
      <vt:lpstr>Slide 9</vt:lpstr>
      <vt:lpstr>Slide 10</vt:lpstr>
      <vt:lpstr>Slide 11</vt:lpstr>
      <vt:lpstr>Why is our manipulator better than others? </vt:lpstr>
    </vt:vector>
  </TitlesOfParts>
  <Company>RVF 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Ryan Flavell</dc:creator>
  <cp:lastModifiedBy>Dave</cp:lastModifiedBy>
  <cp:revision>20</cp:revision>
  <dcterms:created xsi:type="dcterms:W3CDTF">2009-03-06T05:59:48Z</dcterms:created>
  <dcterms:modified xsi:type="dcterms:W3CDTF">2009-08-19T22:09:01Z</dcterms:modified>
</cp:coreProperties>
</file>